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59" r:id="rId7"/>
    <p:sldId id="258" r:id="rId8"/>
    <p:sldId id="292" r:id="rId9"/>
    <p:sldId id="260" r:id="rId10"/>
    <p:sldId id="271" r:id="rId11"/>
    <p:sldId id="288" r:id="rId12"/>
    <p:sldId id="272" r:id="rId13"/>
    <p:sldId id="261" r:id="rId14"/>
    <p:sldId id="291" r:id="rId15"/>
    <p:sldId id="286" r:id="rId16"/>
    <p:sldId id="270" r:id="rId17"/>
    <p:sldId id="289" r:id="rId18"/>
    <p:sldId id="273" r:id="rId19"/>
    <p:sldId id="275" r:id="rId20"/>
    <p:sldId id="274" r:id="rId21"/>
    <p:sldId id="266" r:id="rId22"/>
    <p:sldId id="276" r:id="rId23"/>
    <p:sldId id="279" r:id="rId24"/>
    <p:sldId id="262" r:id="rId25"/>
    <p:sldId id="284" r:id="rId26"/>
    <p:sldId id="280" r:id="rId27"/>
    <p:sldId id="281" r:id="rId28"/>
    <p:sldId id="282" r:id="rId29"/>
    <p:sldId id="290" r:id="rId30"/>
    <p:sldId id="277" r:id="rId31"/>
    <p:sldId id="283" r:id="rId32"/>
    <p:sldId id="263" r:id="rId33"/>
    <p:sldId id="264" r:id="rId34"/>
    <p:sldId id="265" r:id="rId35"/>
    <p:sldId id="287" r:id="rId36"/>
    <p:sldId id="285" r:id="rId37"/>
    <p:sldId id="278" r:id="rId38"/>
  </p:sldIdLst>
  <p:sldSz cx="9144000" cy="5715000" type="screen16x1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098" y="6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ystian\Desktop\prezentacj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ystian\Desktop\prezentacj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ystian\Desktop\prezentacj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ystian\Desktop\prezentacj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pl-PL" sz="1400"/>
              <a:t>Incidence</a:t>
            </a:r>
          </a:p>
        </c:rich>
      </c:tx>
      <c:layout>
        <c:manualLayout>
          <c:xMode val="edge"/>
          <c:yMode val="edge"/>
          <c:x val="0.46525359872393313"/>
          <c:y val="3.240740740740740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Arkusz1!$B$2:$B$12</c:f>
              <c:strCache>
                <c:ptCount val="11"/>
                <c:pt idx="0">
                  <c:v>Lung</c:v>
                </c:pt>
                <c:pt idx="1">
                  <c:v>Prostate</c:v>
                </c:pt>
                <c:pt idx="2">
                  <c:v>Skin</c:v>
                </c:pt>
                <c:pt idx="3">
                  <c:v>Bladder</c:v>
                </c:pt>
                <c:pt idx="4">
                  <c:v>Colon</c:v>
                </c:pt>
                <c:pt idx="5">
                  <c:v>Rectum</c:v>
                </c:pt>
                <c:pt idx="6">
                  <c:v>Stomach</c:v>
                </c:pt>
                <c:pt idx="7">
                  <c:v>Kidney</c:v>
                </c:pt>
                <c:pt idx="8">
                  <c:v>Larynx</c:v>
                </c:pt>
                <c:pt idx="9">
                  <c:v>Pancreas</c:v>
                </c:pt>
                <c:pt idx="10">
                  <c:v>Others</c:v>
                </c:pt>
              </c:strCache>
            </c:strRef>
          </c:cat>
          <c:val>
            <c:numRef>
              <c:f>Arkusz1!$C$2:$C$12</c:f>
              <c:numCache>
                <c:formatCode>General</c:formatCode>
                <c:ptCount val="11"/>
                <c:pt idx="0">
                  <c:v>18.7</c:v>
                </c:pt>
                <c:pt idx="1">
                  <c:v>15.5</c:v>
                </c:pt>
                <c:pt idx="2">
                  <c:v>8.1</c:v>
                </c:pt>
                <c:pt idx="3">
                  <c:v>6.9</c:v>
                </c:pt>
                <c:pt idx="4">
                  <c:v>6.6</c:v>
                </c:pt>
                <c:pt idx="5">
                  <c:v>4.5</c:v>
                </c:pt>
                <c:pt idx="6">
                  <c:v>4.5</c:v>
                </c:pt>
                <c:pt idx="7">
                  <c:v>4</c:v>
                </c:pt>
                <c:pt idx="8">
                  <c:v>2.4</c:v>
                </c:pt>
                <c:pt idx="9">
                  <c:v>2.2999999999999998</c:v>
                </c:pt>
                <c:pt idx="10">
                  <c:v>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34-47C1-9E9F-AC0774F16BB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400"/>
              <a:t>Mortality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Arkusz1!$E$2:$E$12</c:f>
              <c:strCache>
                <c:ptCount val="11"/>
                <c:pt idx="0">
                  <c:v>Lung</c:v>
                </c:pt>
                <c:pt idx="1">
                  <c:v>Prostate</c:v>
                </c:pt>
                <c:pt idx="2">
                  <c:v>Colon</c:v>
                </c:pt>
                <c:pt idx="3">
                  <c:v>Stomach</c:v>
                </c:pt>
                <c:pt idx="4">
                  <c:v>Bladder</c:v>
                </c:pt>
                <c:pt idx="5">
                  <c:v>Pancreas</c:v>
                </c:pt>
                <c:pt idx="6">
                  <c:v>Rectum</c:v>
                </c:pt>
                <c:pt idx="7">
                  <c:v>Kidney</c:v>
                </c:pt>
                <c:pt idx="8">
                  <c:v>Brain </c:v>
                </c:pt>
                <c:pt idx="9">
                  <c:v>Larynx</c:v>
                </c:pt>
                <c:pt idx="10">
                  <c:v>Others</c:v>
                </c:pt>
              </c:strCache>
            </c:strRef>
          </c:cat>
          <c:val>
            <c:numRef>
              <c:f>Arkusz1!$F$2:$F$12</c:f>
              <c:numCache>
                <c:formatCode>General</c:formatCode>
                <c:ptCount val="11"/>
                <c:pt idx="0">
                  <c:v>30.6</c:v>
                </c:pt>
                <c:pt idx="1">
                  <c:v>8.1999999999999993</c:v>
                </c:pt>
                <c:pt idx="2">
                  <c:v>7.4</c:v>
                </c:pt>
                <c:pt idx="3">
                  <c:v>6.4</c:v>
                </c:pt>
                <c:pt idx="4">
                  <c:v>5.0999999999999996</c:v>
                </c:pt>
                <c:pt idx="5">
                  <c:v>4.5</c:v>
                </c:pt>
                <c:pt idx="6">
                  <c:v>3.8</c:v>
                </c:pt>
                <c:pt idx="7">
                  <c:v>3.1</c:v>
                </c:pt>
                <c:pt idx="8">
                  <c:v>2.8</c:v>
                </c:pt>
                <c:pt idx="9">
                  <c:v>2.6</c:v>
                </c:pt>
                <c:pt idx="10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DE-4768-A406-F7BC541805D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400"/>
              <a:t>Incidence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3EAD-492F-A605-57C95CAE2DBD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EAD-492F-A605-57C95CAE2DB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Arkusz1!$H$2:$H$12</c:f>
              <c:strCache>
                <c:ptCount val="11"/>
                <c:pt idx="0">
                  <c:v>Breast</c:v>
                </c:pt>
                <c:pt idx="1">
                  <c:v>Lung</c:v>
                </c:pt>
                <c:pt idx="2">
                  <c:v>Skin</c:v>
                </c:pt>
                <c:pt idx="3">
                  <c:v>Endometrium</c:v>
                </c:pt>
                <c:pt idx="4">
                  <c:v>Colon</c:v>
                </c:pt>
                <c:pt idx="5">
                  <c:v>Ovary</c:v>
                </c:pt>
                <c:pt idx="6">
                  <c:v>Cervix</c:v>
                </c:pt>
                <c:pt idx="7">
                  <c:v>Rectum</c:v>
                </c:pt>
                <c:pt idx="8">
                  <c:v>Thyroid</c:v>
                </c:pt>
                <c:pt idx="9">
                  <c:v>Kidney</c:v>
                </c:pt>
                <c:pt idx="10">
                  <c:v>Others</c:v>
                </c:pt>
              </c:strCache>
            </c:strRef>
          </c:cat>
          <c:val>
            <c:numRef>
              <c:f>Arkusz1!$I$2:$I$12</c:f>
              <c:numCache>
                <c:formatCode>General</c:formatCode>
                <c:ptCount val="11"/>
                <c:pt idx="0">
                  <c:v>21.9</c:v>
                </c:pt>
                <c:pt idx="1">
                  <c:v>8.8000000000000007</c:v>
                </c:pt>
                <c:pt idx="2">
                  <c:v>8.8000000000000007</c:v>
                </c:pt>
                <c:pt idx="3">
                  <c:v>7.3</c:v>
                </c:pt>
                <c:pt idx="4">
                  <c:v>6.2</c:v>
                </c:pt>
                <c:pt idx="5">
                  <c:v>4.7</c:v>
                </c:pt>
                <c:pt idx="6">
                  <c:v>3.7</c:v>
                </c:pt>
                <c:pt idx="7">
                  <c:v>3</c:v>
                </c:pt>
                <c:pt idx="8">
                  <c:v>2.9</c:v>
                </c:pt>
                <c:pt idx="9">
                  <c:v>2.6</c:v>
                </c:pt>
                <c:pt idx="10">
                  <c:v>30.1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AD-492F-A605-57C95CAE2DB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400"/>
              <a:t>Mortality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Arkusz1!$K$2:$K$12</c:f>
              <c:strCache>
                <c:ptCount val="11"/>
                <c:pt idx="0">
                  <c:v>Lung</c:v>
                </c:pt>
                <c:pt idx="1">
                  <c:v>Breast</c:v>
                </c:pt>
                <c:pt idx="2">
                  <c:v>Colon</c:v>
                </c:pt>
                <c:pt idx="3">
                  <c:v>Ovary</c:v>
                </c:pt>
                <c:pt idx="4">
                  <c:v>Pancreas</c:v>
                </c:pt>
                <c:pt idx="5">
                  <c:v>Stomach</c:v>
                </c:pt>
                <c:pt idx="6">
                  <c:v>Cervix</c:v>
                </c:pt>
                <c:pt idx="7">
                  <c:v>Unknown origin</c:v>
                </c:pt>
                <c:pt idx="8">
                  <c:v>Brain</c:v>
                </c:pt>
                <c:pt idx="9">
                  <c:v>Rectum</c:v>
                </c:pt>
                <c:pt idx="10">
                  <c:v>Others</c:v>
                </c:pt>
              </c:strCache>
            </c:strRef>
          </c:cat>
          <c:val>
            <c:numRef>
              <c:f>Arkusz1!$L$2:$L$12</c:f>
              <c:numCache>
                <c:formatCode>General</c:formatCode>
                <c:ptCount val="11"/>
                <c:pt idx="0">
                  <c:v>15.9</c:v>
                </c:pt>
                <c:pt idx="1">
                  <c:v>13.9</c:v>
                </c:pt>
                <c:pt idx="2">
                  <c:v>8</c:v>
                </c:pt>
                <c:pt idx="3">
                  <c:v>6.2</c:v>
                </c:pt>
                <c:pt idx="4">
                  <c:v>5.6</c:v>
                </c:pt>
                <c:pt idx="5">
                  <c:v>4.5</c:v>
                </c:pt>
                <c:pt idx="6">
                  <c:v>4</c:v>
                </c:pt>
                <c:pt idx="7">
                  <c:v>3.3</c:v>
                </c:pt>
                <c:pt idx="8">
                  <c:v>3.3</c:v>
                </c:pt>
                <c:pt idx="9">
                  <c:v>3.3</c:v>
                </c:pt>
                <c:pt idx="1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A0-429D-8CC9-6877BA718DB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64CCDF-01CA-4A2D-9ADD-EC160FE194A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866B1407-5D2D-4C50-A082-4294CD75FEA6}">
      <dgm:prSet phldrT="[Tekst]"/>
      <dgm:spPr/>
      <dgm:t>
        <a:bodyPr/>
        <a:lstStyle/>
        <a:p>
          <a:r>
            <a:rPr lang="pl-PL" dirty="0" smtClean="0"/>
            <a:t>1. Non-small </a:t>
          </a:r>
          <a:r>
            <a:rPr lang="pl-PL" dirty="0" err="1" smtClean="0"/>
            <a:t>cell</a:t>
          </a:r>
          <a:r>
            <a:rPr lang="pl-PL" dirty="0" smtClean="0"/>
            <a:t> </a:t>
          </a:r>
          <a:r>
            <a:rPr lang="pl-PL" dirty="0" err="1" smtClean="0"/>
            <a:t>lung</a:t>
          </a:r>
          <a:r>
            <a:rPr lang="pl-PL" dirty="0" smtClean="0"/>
            <a:t> </a:t>
          </a:r>
          <a:r>
            <a:rPr lang="pl-PL" dirty="0" err="1" smtClean="0"/>
            <a:t>cancer</a:t>
          </a:r>
          <a:endParaRPr lang="pl-PL" dirty="0"/>
        </a:p>
      </dgm:t>
    </dgm:pt>
    <dgm:pt modelId="{33C8BAA8-142F-4B3B-AA62-E5C459232178}" type="parTrans" cxnId="{65BA747C-409A-48FC-953E-751C5650B74A}">
      <dgm:prSet/>
      <dgm:spPr/>
      <dgm:t>
        <a:bodyPr/>
        <a:lstStyle/>
        <a:p>
          <a:endParaRPr lang="pl-PL"/>
        </a:p>
      </dgm:t>
    </dgm:pt>
    <dgm:pt modelId="{5EF4BF4C-11C1-4548-9648-A3882C21A38B}" type="sibTrans" cxnId="{65BA747C-409A-48FC-953E-751C5650B74A}">
      <dgm:prSet/>
      <dgm:spPr/>
      <dgm:t>
        <a:bodyPr/>
        <a:lstStyle/>
        <a:p>
          <a:endParaRPr lang="pl-PL"/>
        </a:p>
      </dgm:t>
    </dgm:pt>
    <dgm:pt modelId="{71D75AF9-CD46-4D19-AB76-F71B44551AB7}">
      <dgm:prSet phldrT="[Tekst]"/>
      <dgm:spPr/>
      <dgm:t>
        <a:bodyPr/>
        <a:lstStyle/>
        <a:p>
          <a:r>
            <a:rPr lang="pl-PL" dirty="0" err="1" smtClean="0"/>
            <a:t>Adenocarcinoma</a:t>
          </a:r>
          <a:r>
            <a:rPr lang="pl-PL" dirty="0" smtClean="0"/>
            <a:t> (40%)</a:t>
          </a:r>
          <a:endParaRPr lang="pl-PL" dirty="0"/>
        </a:p>
      </dgm:t>
    </dgm:pt>
    <dgm:pt modelId="{E87FAE61-1376-4D01-A4C9-8F4ADC72DE83}" type="parTrans" cxnId="{45CBC5FA-C4E3-453E-A600-6955B427E828}">
      <dgm:prSet/>
      <dgm:spPr/>
      <dgm:t>
        <a:bodyPr/>
        <a:lstStyle/>
        <a:p>
          <a:endParaRPr lang="pl-PL"/>
        </a:p>
      </dgm:t>
    </dgm:pt>
    <dgm:pt modelId="{FB3514CF-8E23-454F-8700-3E39A219A752}" type="sibTrans" cxnId="{45CBC5FA-C4E3-453E-A600-6955B427E828}">
      <dgm:prSet/>
      <dgm:spPr/>
      <dgm:t>
        <a:bodyPr/>
        <a:lstStyle/>
        <a:p>
          <a:endParaRPr lang="pl-PL"/>
        </a:p>
      </dgm:t>
    </dgm:pt>
    <dgm:pt modelId="{04BAC050-510F-4299-8E78-2D27D45F3E28}">
      <dgm:prSet phldrT="[Tekst]"/>
      <dgm:spPr/>
      <dgm:t>
        <a:bodyPr/>
        <a:lstStyle/>
        <a:p>
          <a:r>
            <a:rPr lang="pl-PL" dirty="0" smtClean="0"/>
            <a:t>2. Small </a:t>
          </a:r>
          <a:r>
            <a:rPr lang="pl-PL" dirty="0" err="1" smtClean="0"/>
            <a:t>cell</a:t>
          </a:r>
          <a:r>
            <a:rPr lang="pl-PL" dirty="0" smtClean="0"/>
            <a:t> </a:t>
          </a:r>
          <a:r>
            <a:rPr lang="pl-PL" dirty="0" err="1" smtClean="0"/>
            <a:t>lung</a:t>
          </a:r>
          <a:r>
            <a:rPr lang="pl-PL" dirty="0" smtClean="0"/>
            <a:t> </a:t>
          </a:r>
          <a:r>
            <a:rPr lang="pl-PL" dirty="0" err="1" smtClean="0"/>
            <a:t>cancer</a:t>
          </a:r>
          <a:r>
            <a:rPr lang="pl-PL" dirty="0" smtClean="0"/>
            <a:t> (15%)</a:t>
          </a:r>
          <a:endParaRPr lang="pl-PL" dirty="0"/>
        </a:p>
      </dgm:t>
    </dgm:pt>
    <dgm:pt modelId="{E253AE40-57F8-4AE1-B7A4-F9569501F91A}" type="parTrans" cxnId="{44C5563F-59DB-41BA-B9B3-641883D8ECC1}">
      <dgm:prSet/>
      <dgm:spPr/>
      <dgm:t>
        <a:bodyPr/>
        <a:lstStyle/>
        <a:p>
          <a:endParaRPr lang="pl-PL"/>
        </a:p>
      </dgm:t>
    </dgm:pt>
    <dgm:pt modelId="{DA6FE73A-465F-4450-8CEB-5C5BDC1B8A22}" type="sibTrans" cxnId="{44C5563F-59DB-41BA-B9B3-641883D8ECC1}">
      <dgm:prSet/>
      <dgm:spPr/>
      <dgm:t>
        <a:bodyPr/>
        <a:lstStyle/>
        <a:p>
          <a:endParaRPr lang="pl-PL"/>
        </a:p>
      </dgm:t>
    </dgm:pt>
    <dgm:pt modelId="{4E099C59-5659-4999-8855-3C51A85A556B}">
      <dgm:prSet phldrT="[Tekst]"/>
      <dgm:spPr/>
      <dgm:t>
        <a:bodyPr/>
        <a:lstStyle/>
        <a:p>
          <a:r>
            <a:rPr lang="pl-PL" dirty="0" err="1" smtClean="0"/>
            <a:t>Squamous</a:t>
          </a:r>
          <a:r>
            <a:rPr lang="pl-PL" dirty="0" smtClean="0"/>
            <a:t> </a:t>
          </a:r>
          <a:r>
            <a:rPr lang="pl-PL" dirty="0" err="1" smtClean="0"/>
            <a:t>cell</a:t>
          </a:r>
          <a:r>
            <a:rPr lang="pl-PL" dirty="0" smtClean="0"/>
            <a:t> carcinoma (30%)</a:t>
          </a:r>
          <a:endParaRPr lang="pl-PL" dirty="0"/>
        </a:p>
      </dgm:t>
    </dgm:pt>
    <dgm:pt modelId="{7459BB05-CF1D-478F-ACF8-EFBAA127E09B}" type="parTrans" cxnId="{3E26BF1B-792F-481D-AF54-AC26D0E9466C}">
      <dgm:prSet/>
      <dgm:spPr/>
      <dgm:t>
        <a:bodyPr/>
        <a:lstStyle/>
        <a:p>
          <a:endParaRPr lang="pl-PL"/>
        </a:p>
      </dgm:t>
    </dgm:pt>
    <dgm:pt modelId="{8B5AB2BF-ECF1-489D-8EC3-493F50C49E12}" type="sibTrans" cxnId="{3E26BF1B-792F-481D-AF54-AC26D0E9466C}">
      <dgm:prSet/>
      <dgm:spPr/>
      <dgm:t>
        <a:bodyPr/>
        <a:lstStyle/>
        <a:p>
          <a:endParaRPr lang="pl-PL"/>
        </a:p>
      </dgm:t>
    </dgm:pt>
    <dgm:pt modelId="{9DDE4C50-5A9F-4A15-B5C5-DE50B034E9F7}">
      <dgm:prSet phldrT="[Tekst]"/>
      <dgm:spPr/>
      <dgm:t>
        <a:bodyPr/>
        <a:lstStyle/>
        <a:p>
          <a:r>
            <a:rPr lang="pl-PL" dirty="0" err="1" smtClean="0"/>
            <a:t>Large</a:t>
          </a:r>
          <a:r>
            <a:rPr lang="pl-PL" dirty="0" smtClean="0"/>
            <a:t> </a:t>
          </a:r>
          <a:r>
            <a:rPr lang="pl-PL" dirty="0" err="1" smtClean="0"/>
            <a:t>cell</a:t>
          </a:r>
          <a:r>
            <a:rPr lang="pl-PL" dirty="0" smtClean="0"/>
            <a:t> carcinoma (10%)</a:t>
          </a:r>
          <a:endParaRPr lang="pl-PL" dirty="0"/>
        </a:p>
      </dgm:t>
    </dgm:pt>
    <dgm:pt modelId="{966B3CF1-E20A-47B0-8526-AB9050371730}" type="parTrans" cxnId="{AADB76DE-B45C-43D0-9306-EA7DC187BA61}">
      <dgm:prSet/>
      <dgm:spPr/>
      <dgm:t>
        <a:bodyPr/>
        <a:lstStyle/>
        <a:p>
          <a:endParaRPr lang="pl-PL"/>
        </a:p>
      </dgm:t>
    </dgm:pt>
    <dgm:pt modelId="{D9111D66-982E-4964-8815-8D66A469F347}" type="sibTrans" cxnId="{AADB76DE-B45C-43D0-9306-EA7DC187BA61}">
      <dgm:prSet/>
      <dgm:spPr/>
      <dgm:t>
        <a:bodyPr/>
        <a:lstStyle/>
        <a:p>
          <a:endParaRPr lang="pl-PL"/>
        </a:p>
      </dgm:t>
    </dgm:pt>
    <dgm:pt modelId="{EB5CF853-C219-4D69-962B-6CC47790666E}">
      <dgm:prSet phldrT="[Tekst]"/>
      <dgm:spPr/>
      <dgm:t>
        <a:bodyPr/>
        <a:lstStyle/>
        <a:p>
          <a:r>
            <a:rPr lang="pl-PL" dirty="0" err="1" smtClean="0"/>
            <a:t>Carcinoid</a:t>
          </a:r>
          <a:r>
            <a:rPr lang="pl-PL" dirty="0" smtClean="0"/>
            <a:t> </a:t>
          </a:r>
          <a:r>
            <a:rPr lang="pl-PL" dirty="0" err="1" smtClean="0"/>
            <a:t>tumors</a:t>
          </a:r>
          <a:r>
            <a:rPr lang="pl-PL" dirty="0" smtClean="0"/>
            <a:t> (</a:t>
          </a:r>
          <a:r>
            <a:rPr lang="pl-PL" dirty="0" err="1" smtClean="0"/>
            <a:t>rare</a:t>
          </a:r>
          <a:r>
            <a:rPr lang="pl-PL" dirty="0" smtClean="0"/>
            <a:t>)</a:t>
          </a:r>
          <a:endParaRPr lang="pl-PL" dirty="0"/>
        </a:p>
      </dgm:t>
    </dgm:pt>
    <dgm:pt modelId="{173C8DA0-98AC-40F3-BD93-2D97801686D6}" type="parTrans" cxnId="{14672F89-ECD3-476F-A563-8B30A1756DC1}">
      <dgm:prSet/>
      <dgm:spPr/>
      <dgm:t>
        <a:bodyPr/>
        <a:lstStyle/>
        <a:p>
          <a:endParaRPr lang="pl-PL"/>
        </a:p>
      </dgm:t>
    </dgm:pt>
    <dgm:pt modelId="{DD8EE79C-85ED-455A-B30A-F48D24FA2446}" type="sibTrans" cxnId="{14672F89-ECD3-476F-A563-8B30A1756DC1}">
      <dgm:prSet/>
      <dgm:spPr/>
      <dgm:t>
        <a:bodyPr/>
        <a:lstStyle/>
        <a:p>
          <a:endParaRPr lang="pl-PL"/>
        </a:p>
      </dgm:t>
    </dgm:pt>
    <dgm:pt modelId="{9577A3C1-8011-4236-A774-964E520D1A3C}" type="pres">
      <dgm:prSet presAssocID="{1E64CCDF-01CA-4A2D-9ADD-EC160FE194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45390AA-CBD2-451D-A744-9481BD724F88}" type="pres">
      <dgm:prSet presAssocID="{866B1407-5D2D-4C50-A082-4294CD75FEA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43DC93F-0A63-40F2-BF65-D7BA9794341E}" type="pres">
      <dgm:prSet presAssocID="{866B1407-5D2D-4C50-A082-4294CD75FEA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B214DB-6784-476C-9183-4A177496D18C}" type="pres">
      <dgm:prSet presAssocID="{04BAC050-510F-4299-8E78-2D27D45F3E2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5BA747C-409A-48FC-953E-751C5650B74A}" srcId="{1E64CCDF-01CA-4A2D-9ADD-EC160FE194AE}" destId="{866B1407-5D2D-4C50-A082-4294CD75FEA6}" srcOrd="0" destOrd="0" parTransId="{33C8BAA8-142F-4B3B-AA62-E5C459232178}" sibTransId="{5EF4BF4C-11C1-4548-9648-A3882C21A38B}"/>
    <dgm:cxn modelId="{44C5563F-59DB-41BA-B9B3-641883D8ECC1}" srcId="{1E64CCDF-01CA-4A2D-9ADD-EC160FE194AE}" destId="{04BAC050-510F-4299-8E78-2D27D45F3E28}" srcOrd="1" destOrd="0" parTransId="{E253AE40-57F8-4AE1-B7A4-F9569501F91A}" sibTransId="{DA6FE73A-465F-4450-8CEB-5C5BDC1B8A22}"/>
    <dgm:cxn modelId="{D35F3730-0BD9-4586-8490-4561884C7DE0}" type="presOf" srcId="{EB5CF853-C219-4D69-962B-6CC47790666E}" destId="{B43DC93F-0A63-40F2-BF65-D7BA9794341E}" srcOrd="0" destOrd="3" presId="urn:microsoft.com/office/officeart/2005/8/layout/vList2"/>
    <dgm:cxn modelId="{BBFB3787-B8B7-4213-A2AF-A919F7B0A950}" type="presOf" srcId="{9DDE4C50-5A9F-4A15-B5C5-DE50B034E9F7}" destId="{B43DC93F-0A63-40F2-BF65-D7BA9794341E}" srcOrd="0" destOrd="2" presId="urn:microsoft.com/office/officeart/2005/8/layout/vList2"/>
    <dgm:cxn modelId="{A598B200-F656-41CE-ACDD-262C813A88E6}" type="presOf" srcId="{4E099C59-5659-4999-8855-3C51A85A556B}" destId="{B43DC93F-0A63-40F2-BF65-D7BA9794341E}" srcOrd="0" destOrd="1" presId="urn:microsoft.com/office/officeart/2005/8/layout/vList2"/>
    <dgm:cxn modelId="{870A4D82-41B0-43D7-ACB3-B0B912A907BA}" type="presOf" srcId="{1E64CCDF-01CA-4A2D-9ADD-EC160FE194AE}" destId="{9577A3C1-8011-4236-A774-964E520D1A3C}" srcOrd="0" destOrd="0" presId="urn:microsoft.com/office/officeart/2005/8/layout/vList2"/>
    <dgm:cxn modelId="{C37741F3-253A-4CEB-8098-EC43E188A714}" type="presOf" srcId="{71D75AF9-CD46-4D19-AB76-F71B44551AB7}" destId="{B43DC93F-0A63-40F2-BF65-D7BA9794341E}" srcOrd="0" destOrd="0" presId="urn:microsoft.com/office/officeart/2005/8/layout/vList2"/>
    <dgm:cxn modelId="{AADB76DE-B45C-43D0-9306-EA7DC187BA61}" srcId="{866B1407-5D2D-4C50-A082-4294CD75FEA6}" destId="{9DDE4C50-5A9F-4A15-B5C5-DE50B034E9F7}" srcOrd="2" destOrd="0" parTransId="{966B3CF1-E20A-47B0-8526-AB9050371730}" sibTransId="{D9111D66-982E-4964-8815-8D66A469F347}"/>
    <dgm:cxn modelId="{08B7BBC8-10C9-4B1F-A3B1-E1F14A6029CD}" type="presOf" srcId="{866B1407-5D2D-4C50-A082-4294CD75FEA6}" destId="{B45390AA-CBD2-451D-A744-9481BD724F88}" srcOrd="0" destOrd="0" presId="urn:microsoft.com/office/officeart/2005/8/layout/vList2"/>
    <dgm:cxn modelId="{77A63EB4-5D12-4836-B9C3-D37F71FF7B85}" type="presOf" srcId="{04BAC050-510F-4299-8E78-2D27D45F3E28}" destId="{07B214DB-6784-476C-9183-4A177496D18C}" srcOrd="0" destOrd="0" presId="urn:microsoft.com/office/officeart/2005/8/layout/vList2"/>
    <dgm:cxn modelId="{45CBC5FA-C4E3-453E-A600-6955B427E828}" srcId="{866B1407-5D2D-4C50-A082-4294CD75FEA6}" destId="{71D75AF9-CD46-4D19-AB76-F71B44551AB7}" srcOrd="0" destOrd="0" parTransId="{E87FAE61-1376-4D01-A4C9-8F4ADC72DE83}" sibTransId="{FB3514CF-8E23-454F-8700-3E39A219A752}"/>
    <dgm:cxn modelId="{3E26BF1B-792F-481D-AF54-AC26D0E9466C}" srcId="{866B1407-5D2D-4C50-A082-4294CD75FEA6}" destId="{4E099C59-5659-4999-8855-3C51A85A556B}" srcOrd="1" destOrd="0" parTransId="{7459BB05-CF1D-478F-ACF8-EFBAA127E09B}" sibTransId="{8B5AB2BF-ECF1-489D-8EC3-493F50C49E12}"/>
    <dgm:cxn modelId="{14672F89-ECD3-476F-A563-8B30A1756DC1}" srcId="{866B1407-5D2D-4C50-A082-4294CD75FEA6}" destId="{EB5CF853-C219-4D69-962B-6CC47790666E}" srcOrd="3" destOrd="0" parTransId="{173C8DA0-98AC-40F3-BD93-2D97801686D6}" sibTransId="{DD8EE79C-85ED-455A-B30A-F48D24FA2446}"/>
    <dgm:cxn modelId="{D47B8797-D8B2-4FB9-A754-8B01250CBB41}" type="presParOf" srcId="{9577A3C1-8011-4236-A774-964E520D1A3C}" destId="{B45390AA-CBD2-451D-A744-9481BD724F88}" srcOrd="0" destOrd="0" presId="urn:microsoft.com/office/officeart/2005/8/layout/vList2"/>
    <dgm:cxn modelId="{CC95F628-288E-4650-804D-AC6D84A99918}" type="presParOf" srcId="{9577A3C1-8011-4236-A774-964E520D1A3C}" destId="{B43DC93F-0A63-40F2-BF65-D7BA9794341E}" srcOrd="1" destOrd="0" presId="urn:microsoft.com/office/officeart/2005/8/layout/vList2"/>
    <dgm:cxn modelId="{B86E862C-E987-4008-9992-EEDE1CE3917F}" type="presParOf" srcId="{9577A3C1-8011-4236-A774-964E520D1A3C}" destId="{07B214DB-6784-476C-9183-4A177496D18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032532-42CC-4C52-B8EF-A0E0F9B7F3E6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759E8CBB-BD5E-4B51-B724-8F7E4B0750B8}">
      <dgm:prSet phldrT="[Tekst]"/>
      <dgm:spPr/>
      <dgm:t>
        <a:bodyPr/>
        <a:lstStyle/>
        <a:p>
          <a:r>
            <a:rPr lang="pl-PL" dirty="0" smtClean="0"/>
            <a:t>100</a:t>
          </a:r>
          <a:endParaRPr lang="pl-PL" dirty="0"/>
        </a:p>
      </dgm:t>
    </dgm:pt>
    <dgm:pt modelId="{59DFAC0D-721A-4D40-B80C-AA9917075888}" type="parTrans" cxnId="{A9FF1113-F9E7-442B-807D-CCA537A4AC5E}">
      <dgm:prSet/>
      <dgm:spPr/>
      <dgm:t>
        <a:bodyPr/>
        <a:lstStyle/>
        <a:p>
          <a:endParaRPr lang="pl-PL"/>
        </a:p>
      </dgm:t>
    </dgm:pt>
    <dgm:pt modelId="{2C1E9A24-68FC-4CFA-8EAC-50FDCE5B8BA4}" type="sibTrans" cxnId="{A9FF1113-F9E7-442B-807D-CCA537A4AC5E}">
      <dgm:prSet/>
      <dgm:spPr/>
      <dgm:t>
        <a:bodyPr/>
        <a:lstStyle/>
        <a:p>
          <a:endParaRPr lang="pl-PL"/>
        </a:p>
      </dgm:t>
    </dgm:pt>
    <dgm:pt modelId="{47418F82-810D-4CF1-8637-5FD907FBFEFC}">
      <dgm:prSet phldrT="[Tekst]"/>
      <dgm:spPr/>
      <dgm:t>
        <a:bodyPr/>
        <a:lstStyle/>
        <a:p>
          <a:r>
            <a:rPr lang="pl-PL" dirty="0" err="1" smtClean="0"/>
            <a:t>Normal</a:t>
          </a:r>
          <a:r>
            <a:rPr lang="pl-PL" dirty="0" smtClean="0"/>
            <a:t>; no </a:t>
          </a:r>
          <a:r>
            <a:rPr lang="pl-PL" dirty="0" err="1" smtClean="0"/>
            <a:t>complaints</a:t>
          </a:r>
          <a:r>
            <a:rPr lang="pl-PL" dirty="0" smtClean="0"/>
            <a:t>, no </a:t>
          </a:r>
          <a:r>
            <a:rPr lang="pl-PL" dirty="0" err="1" smtClean="0"/>
            <a:t>evidence</a:t>
          </a:r>
          <a:r>
            <a:rPr lang="pl-PL" dirty="0" smtClean="0"/>
            <a:t> of </a:t>
          </a:r>
          <a:r>
            <a:rPr lang="pl-PL" dirty="0" err="1" smtClean="0"/>
            <a:t>disease</a:t>
          </a:r>
          <a:endParaRPr lang="pl-PL" dirty="0"/>
        </a:p>
      </dgm:t>
    </dgm:pt>
    <dgm:pt modelId="{E0FBF4D8-F70C-416B-8957-DFD24612E3EC}" type="parTrans" cxnId="{66B655F3-7BD1-4D4C-B3A4-CDE2FD5C05B5}">
      <dgm:prSet/>
      <dgm:spPr/>
      <dgm:t>
        <a:bodyPr/>
        <a:lstStyle/>
        <a:p>
          <a:endParaRPr lang="pl-PL"/>
        </a:p>
      </dgm:t>
    </dgm:pt>
    <dgm:pt modelId="{AFCC1EDA-D82C-4407-954A-B3AB34C736E9}" type="sibTrans" cxnId="{66B655F3-7BD1-4D4C-B3A4-CDE2FD5C05B5}">
      <dgm:prSet/>
      <dgm:spPr/>
      <dgm:t>
        <a:bodyPr/>
        <a:lstStyle/>
        <a:p>
          <a:endParaRPr lang="pl-PL"/>
        </a:p>
      </dgm:t>
    </dgm:pt>
    <dgm:pt modelId="{E7D16D95-DBDF-4CA6-B778-BADC7A5352E5}">
      <dgm:prSet phldrT="[Tekst]"/>
      <dgm:spPr/>
      <dgm:t>
        <a:bodyPr/>
        <a:lstStyle/>
        <a:p>
          <a:r>
            <a:rPr lang="pl-PL" dirty="0" smtClean="0"/>
            <a:t>90</a:t>
          </a:r>
          <a:endParaRPr lang="pl-PL" dirty="0"/>
        </a:p>
      </dgm:t>
    </dgm:pt>
    <dgm:pt modelId="{EF109232-8FD0-4657-A414-F2C0A8C5CD5A}" type="parTrans" cxnId="{CD7ADE56-EF55-4AA0-918B-16BD9DB9DDAC}">
      <dgm:prSet/>
      <dgm:spPr/>
      <dgm:t>
        <a:bodyPr/>
        <a:lstStyle/>
        <a:p>
          <a:endParaRPr lang="pl-PL"/>
        </a:p>
      </dgm:t>
    </dgm:pt>
    <dgm:pt modelId="{5EE198EA-B441-4755-A51D-221B59B65186}" type="sibTrans" cxnId="{CD7ADE56-EF55-4AA0-918B-16BD9DB9DDAC}">
      <dgm:prSet/>
      <dgm:spPr/>
      <dgm:t>
        <a:bodyPr/>
        <a:lstStyle/>
        <a:p>
          <a:endParaRPr lang="pl-PL"/>
        </a:p>
      </dgm:t>
    </dgm:pt>
    <dgm:pt modelId="{ACEF7FF8-8882-4310-9057-A011A248C8E7}">
      <dgm:prSet phldrT="[Tekst]"/>
      <dgm:spPr/>
      <dgm:t>
        <a:bodyPr/>
        <a:lstStyle/>
        <a:p>
          <a:r>
            <a:rPr lang="pl-PL" dirty="0" err="1" smtClean="0"/>
            <a:t>Able</a:t>
          </a:r>
          <a:r>
            <a:rPr lang="pl-PL" dirty="0" smtClean="0"/>
            <a:t> to </a:t>
          </a:r>
          <a:r>
            <a:rPr lang="pl-PL" dirty="0" err="1" smtClean="0"/>
            <a:t>carry</a:t>
          </a:r>
          <a:r>
            <a:rPr lang="pl-PL" dirty="0" smtClean="0"/>
            <a:t> on </a:t>
          </a:r>
          <a:r>
            <a:rPr lang="pl-PL" dirty="0" err="1" smtClean="0"/>
            <a:t>normal</a:t>
          </a:r>
          <a:r>
            <a:rPr lang="pl-PL" dirty="0" smtClean="0"/>
            <a:t> </a:t>
          </a:r>
          <a:r>
            <a:rPr lang="pl-PL" dirty="0" err="1" smtClean="0"/>
            <a:t>activity</a:t>
          </a:r>
          <a:r>
            <a:rPr lang="pl-PL" dirty="0" smtClean="0"/>
            <a:t>; minor </a:t>
          </a:r>
          <a:r>
            <a:rPr lang="pl-PL" dirty="0" err="1" smtClean="0"/>
            <a:t>signs</a:t>
          </a:r>
          <a:r>
            <a:rPr lang="pl-PL" dirty="0" smtClean="0"/>
            <a:t> </a:t>
          </a:r>
          <a:r>
            <a:rPr lang="pl-PL" dirty="0" err="1" smtClean="0"/>
            <a:t>or</a:t>
          </a:r>
          <a:r>
            <a:rPr lang="pl-PL" dirty="0" smtClean="0"/>
            <a:t> </a:t>
          </a:r>
          <a:r>
            <a:rPr lang="pl-PL" dirty="0" err="1" smtClean="0"/>
            <a:t>symptoms</a:t>
          </a:r>
          <a:r>
            <a:rPr lang="pl-PL" dirty="0" smtClean="0"/>
            <a:t> of </a:t>
          </a:r>
          <a:r>
            <a:rPr lang="pl-PL" dirty="0" err="1" smtClean="0"/>
            <a:t>disease</a:t>
          </a:r>
          <a:endParaRPr lang="pl-PL" dirty="0"/>
        </a:p>
      </dgm:t>
    </dgm:pt>
    <dgm:pt modelId="{7E03428B-8D76-4C1B-9297-638C7F5577C4}" type="parTrans" cxnId="{3CD6EF51-0F46-436B-925F-41C7EE462A5C}">
      <dgm:prSet/>
      <dgm:spPr/>
      <dgm:t>
        <a:bodyPr/>
        <a:lstStyle/>
        <a:p>
          <a:endParaRPr lang="pl-PL"/>
        </a:p>
      </dgm:t>
    </dgm:pt>
    <dgm:pt modelId="{730FE177-E7C5-464D-A483-95EEF570E729}" type="sibTrans" cxnId="{3CD6EF51-0F46-436B-925F-41C7EE462A5C}">
      <dgm:prSet/>
      <dgm:spPr/>
      <dgm:t>
        <a:bodyPr/>
        <a:lstStyle/>
        <a:p>
          <a:endParaRPr lang="pl-PL"/>
        </a:p>
      </dgm:t>
    </dgm:pt>
    <dgm:pt modelId="{14C6D703-8399-42C0-BCD7-D6D5B2443370}">
      <dgm:prSet phldrT="[Tekst]"/>
      <dgm:spPr/>
      <dgm:t>
        <a:bodyPr/>
        <a:lstStyle/>
        <a:p>
          <a:r>
            <a:rPr lang="pl-PL" dirty="0" smtClean="0"/>
            <a:t>80</a:t>
          </a:r>
          <a:endParaRPr lang="pl-PL" dirty="0"/>
        </a:p>
      </dgm:t>
    </dgm:pt>
    <dgm:pt modelId="{04D33D3C-55F5-4ECB-9DE9-79C35FAACD9C}" type="parTrans" cxnId="{1A0A8FE0-C38B-451A-B664-2737316F81F3}">
      <dgm:prSet/>
      <dgm:spPr/>
      <dgm:t>
        <a:bodyPr/>
        <a:lstStyle/>
        <a:p>
          <a:endParaRPr lang="pl-PL"/>
        </a:p>
      </dgm:t>
    </dgm:pt>
    <dgm:pt modelId="{C25386C7-435C-4620-9B90-953C5AC06987}" type="sibTrans" cxnId="{1A0A8FE0-C38B-451A-B664-2737316F81F3}">
      <dgm:prSet/>
      <dgm:spPr/>
      <dgm:t>
        <a:bodyPr/>
        <a:lstStyle/>
        <a:p>
          <a:endParaRPr lang="pl-PL"/>
        </a:p>
      </dgm:t>
    </dgm:pt>
    <dgm:pt modelId="{5476761C-E9B8-4EA5-9365-1CB22177C8D0}">
      <dgm:prSet phldrT="[Tekst]"/>
      <dgm:spPr/>
      <dgm:t>
        <a:bodyPr/>
        <a:lstStyle/>
        <a:p>
          <a:r>
            <a:rPr lang="pl-PL" dirty="0" err="1" smtClean="0"/>
            <a:t>Normal</a:t>
          </a:r>
          <a:r>
            <a:rPr lang="pl-PL" dirty="0" smtClean="0"/>
            <a:t> </a:t>
          </a:r>
          <a:r>
            <a:rPr lang="pl-PL" dirty="0" err="1" smtClean="0"/>
            <a:t>activity</a:t>
          </a:r>
          <a:r>
            <a:rPr lang="pl-PL" dirty="0" smtClean="0"/>
            <a:t> with </a:t>
          </a:r>
          <a:r>
            <a:rPr lang="pl-PL" dirty="0" err="1" smtClean="0"/>
            <a:t>effort</a:t>
          </a:r>
          <a:r>
            <a:rPr lang="pl-PL" dirty="0" smtClean="0"/>
            <a:t>, </a:t>
          </a:r>
          <a:r>
            <a:rPr lang="pl-PL" dirty="0" err="1" smtClean="0"/>
            <a:t>some</a:t>
          </a:r>
          <a:r>
            <a:rPr lang="pl-PL" dirty="0" smtClean="0"/>
            <a:t> </a:t>
          </a:r>
          <a:r>
            <a:rPr lang="pl-PL" dirty="0" err="1" smtClean="0"/>
            <a:t>signs</a:t>
          </a:r>
          <a:r>
            <a:rPr lang="pl-PL" dirty="0" smtClean="0"/>
            <a:t> </a:t>
          </a:r>
          <a:r>
            <a:rPr lang="pl-PL" dirty="0" err="1" smtClean="0"/>
            <a:t>or</a:t>
          </a:r>
          <a:r>
            <a:rPr lang="pl-PL" dirty="0" smtClean="0"/>
            <a:t> </a:t>
          </a:r>
          <a:r>
            <a:rPr lang="pl-PL" dirty="0" err="1" smtClean="0"/>
            <a:t>symptoms</a:t>
          </a:r>
          <a:r>
            <a:rPr lang="pl-PL" dirty="0" smtClean="0"/>
            <a:t> of </a:t>
          </a:r>
          <a:r>
            <a:rPr lang="pl-PL" dirty="0" err="1" smtClean="0"/>
            <a:t>disease</a:t>
          </a:r>
          <a:endParaRPr lang="pl-PL" dirty="0"/>
        </a:p>
      </dgm:t>
    </dgm:pt>
    <dgm:pt modelId="{6D56F181-BCCB-4E45-8761-9E4D667663A6}" type="parTrans" cxnId="{0874F4E0-9DEC-48D6-950B-C2EDED27D998}">
      <dgm:prSet/>
      <dgm:spPr/>
      <dgm:t>
        <a:bodyPr/>
        <a:lstStyle/>
        <a:p>
          <a:endParaRPr lang="pl-PL"/>
        </a:p>
      </dgm:t>
    </dgm:pt>
    <dgm:pt modelId="{99DE61B7-77AD-4C97-BFB4-CCE328AEEEA2}" type="sibTrans" cxnId="{0874F4E0-9DEC-48D6-950B-C2EDED27D998}">
      <dgm:prSet/>
      <dgm:spPr/>
      <dgm:t>
        <a:bodyPr/>
        <a:lstStyle/>
        <a:p>
          <a:endParaRPr lang="pl-PL"/>
        </a:p>
      </dgm:t>
    </dgm:pt>
    <dgm:pt modelId="{F4517AB7-54C5-410C-8814-621CFE2B352D}">
      <dgm:prSet phldrT="[Tekst]"/>
      <dgm:spPr/>
      <dgm:t>
        <a:bodyPr/>
        <a:lstStyle/>
        <a:p>
          <a:r>
            <a:rPr lang="pl-PL" dirty="0" err="1" smtClean="0"/>
            <a:t>Dead</a:t>
          </a:r>
          <a:endParaRPr lang="pl-PL" dirty="0"/>
        </a:p>
      </dgm:t>
    </dgm:pt>
    <dgm:pt modelId="{0BF05327-AD16-4ACA-AC1C-333FCBB884E6}" type="parTrans" cxnId="{76471478-77FB-43BF-A051-90CD6A2865FE}">
      <dgm:prSet/>
      <dgm:spPr/>
      <dgm:t>
        <a:bodyPr/>
        <a:lstStyle/>
        <a:p>
          <a:endParaRPr lang="pl-PL"/>
        </a:p>
      </dgm:t>
    </dgm:pt>
    <dgm:pt modelId="{765BF97D-6CC0-4423-9B0A-2102C0BD28AF}" type="sibTrans" cxnId="{76471478-77FB-43BF-A051-90CD6A2865FE}">
      <dgm:prSet/>
      <dgm:spPr/>
      <dgm:t>
        <a:bodyPr/>
        <a:lstStyle/>
        <a:p>
          <a:endParaRPr lang="pl-PL"/>
        </a:p>
      </dgm:t>
    </dgm:pt>
    <dgm:pt modelId="{87C77A1D-0063-423D-8D72-DE5BF91DF184}">
      <dgm:prSet phldrT="[Tekst]"/>
      <dgm:spPr/>
      <dgm:t>
        <a:bodyPr/>
        <a:lstStyle/>
        <a:p>
          <a:r>
            <a:rPr lang="pl-PL" dirty="0" smtClean="0"/>
            <a:t>70</a:t>
          </a:r>
          <a:endParaRPr lang="pl-PL" dirty="0"/>
        </a:p>
      </dgm:t>
    </dgm:pt>
    <dgm:pt modelId="{A60F476F-88D5-4D28-B912-A6D28ECDDDE0}" type="parTrans" cxnId="{65B450BF-1EBB-4D54-AB51-AE612A6D0B99}">
      <dgm:prSet/>
      <dgm:spPr/>
      <dgm:t>
        <a:bodyPr/>
        <a:lstStyle/>
        <a:p>
          <a:endParaRPr lang="pl-PL"/>
        </a:p>
      </dgm:t>
    </dgm:pt>
    <dgm:pt modelId="{98849EA0-EF2F-4F0E-B7A9-5BF09D7102F3}" type="sibTrans" cxnId="{65B450BF-1EBB-4D54-AB51-AE612A6D0B99}">
      <dgm:prSet/>
      <dgm:spPr/>
      <dgm:t>
        <a:bodyPr/>
        <a:lstStyle/>
        <a:p>
          <a:endParaRPr lang="pl-PL"/>
        </a:p>
      </dgm:t>
    </dgm:pt>
    <dgm:pt modelId="{A4781A64-BE42-4C50-9A13-F3C84FC1189E}">
      <dgm:prSet phldrT="[Tekst]"/>
      <dgm:spPr/>
      <dgm:t>
        <a:bodyPr/>
        <a:lstStyle/>
        <a:p>
          <a:r>
            <a:rPr lang="pl-PL" dirty="0" err="1" smtClean="0"/>
            <a:t>Cares</a:t>
          </a:r>
          <a:r>
            <a:rPr lang="pl-PL" dirty="0" smtClean="0"/>
            <a:t> for </a:t>
          </a:r>
          <a:r>
            <a:rPr lang="pl-PL" dirty="0" err="1" smtClean="0"/>
            <a:t>self</a:t>
          </a:r>
          <a:r>
            <a:rPr lang="pl-PL" dirty="0" smtClean="0"/>
            <a:t>; </a:t>
          </a:r>
          <a:r>
            <a:rPr lang="pl-PL" dirty="0" err="1" smtClean="0"/>
            <a:t>unable</a:t>
          </a:r>
          <a:r>
            <a:rPr lang="pl-PL" dirty="0" smtClean="0"/>
            <a:t> to </a:t>
          </a:r>
          <a:r>
            <a:rPr lang="pl-PL" dirty="0" err="1" smtClean="0"/>
            <a:t>carry</a:t>
          </a:r>
          <a:r>
            <a:rPr lang="pl-PL" dirty="0" smtClean="0"/>
            <a:t> on </a:t>
          </a:r>
          <a:r>
            <a:rPr lang="pl-PL" dirty="0" err="1" smtClean="0"/>
            <a:t>normal</a:t>
          </a:r>
          <a:r>
            <a:rPr lang="pl-PL" dirty="0" smtClean="0"/>
            <a:t> </a:t>
          </a:r>
          <a:r>
            <a:rPr lang="pl-PL" dirty="0" err="1" smtClean="0"/>
            <a:t>activity</a:t>
          </a:r>
          <a:r>
            <a:rPr lang="pl-PL" dirty="0" smtClean="0"/>
            <a:t> </a:t>
          </a:r>
          <a:r>
            <a:rPr lang="pl-PL" dirty="0" err="1" smtClean="0"/>
            <a:t>or</a:t>
          </a:r>
          <a:r>
            <a:rPr lang="pl-PL" dirty="0" smtClean="0"/>
            <a:t> to do </a:t>
          </a:r>
          <a:r>
            <a:rPr lang="pl-PL" dirty="0" err="1" smtClean="0"/>
            <a:t>active</a:t>
          </a:r>
          <a:r>
            <a:rPr lang="pl-PL" dirty="0" smtClean="0"/>
            <a:t> </a:t>
          </a:r>
          <a:r>
            <a:rPr lang="pl-PL" dirty="0" err="1" smtClean="0"/>
            <a:t>work</a:t>
          </a:r>
          <a:endParaRPr lang="pl-PL" dirty="0"/>
        </a:p>
      </dgm:t>
    </dgm:pt>
    <dgm:pt modelId="{70D1DAD1-BA5C-4EB9-851B-FF23EC9516D9}" type="parTrans" cxnId="{67CD0B4C-3E69-41E3-B755-6945EC0D477F}">
      <dgm:prSet/>
      <dgm:spPr/>
      <dgm:t>
        <a:bodyPr/>
        <a:lstStyle/>
        <a:p>
          <a:endParaRPr lang="pl-PL"/>
        </a:p>
      </dgm:t>
    </dgm:pt>
    <dgm:pt modelId="{E5378542-AF57-4623-9FCB-017C9AF45AF9}" type="sibTrans" cxnId="{67CD0B4C-3E69-41E3-B755-6945EC0D477F}">
      <dgm:prSet/>
      <dgm:spPr/>
      <dgm:t>
        <a:bodyPr/>
        <a:lstStyle/>
        <a:p>
          <a:endParaRPr lang="pl-PL"/>
        </a:p>
      </dgm:t>
    </dgm:pt>
    <dgm:pt modelId="{0A7F9281-A289-4277-8058-953014E23EB5}">
      <dgm:prSet phldrT="[Tekst]"/>
      <dgm:spPr/>
      <dgm:t>
        <a:bodyPr/>
        <a:lstStyle/>
        <a:p>
          <a:r>
            <a:rPr lang="pl-PL" dirty="0" smtClean="0"/>
            <a:t>60</a:t>
          </a:r>
          <a:endParaRPr lang="pl-PL" dirty="0"/>
        </a:p>
      </dgm:t>
    </dgm:pt>
    <dgm:pt modelId="{1774917A-ADD0-42E2-BA6C-B6C213254445}" type="parTrans" cxnId="{7129DBA4-9170-4A6B-9B83-4B0A546FDBD1}">
      <dgm:prSet/>
      <dgm:spPr/>
      <dgm:t>
        <a:bodyPr/>
        <a:lstStyle/>
        <a:p>
          <a:endParaRPr lang="pl-PL"/>
        </a:p>
      </dgm:t>
    </dgm:pt>
    <dgm:pt modelId="{55F1B223-C9E7-4495-8DFE-F590A2BDBF6F}" type="sibTrans" cxnId="{7129DBA4-9170-4A6B-9B83-4B0A546FDBD1}">
      <dgm:prSet/>
      <dgm:spPr/>
      <dgm:t>
        <a:bodyPr/>
        <a:lstStyle/>
        <a:p>
          <a:endParaRPr lang="pl-PL"/>
        </a:p>
      </dgm:t>
    </dgm:pt>
    <dgm:pt modelId="{F8B642E1-AE26-4B33-A2B1-D1A67B4BBFE0}">
      <dgm:prSet phldrT="[Tekst]"/>
      <dgm:spPr/>
      <dgm:t>
        <a:bodyPr/>
        <a:lstStyle/>
        <a:p>
          <a:r>
            <a:rPr lang="pl-PL" dirty="0" err="1" smtClean="0"/>
            <a:t>Requires</a:t>
          </a:r>
          <a:r>
            <a:rPr lang="pl-PL" dirty="0" smtClean="0"/>
            <a:t> </a:t>
          </a:r>
          <a:r>
            <a:rPr lang="pl-PL" dirty="0" err="1" smtClean="0"/>
            <a:t>occasional</a:t>
          </a:r>
          <a:r>
            <a:rPr lang="pl-PL" dirty="0" smtClean="0"/>
            <a:t> </a:t>
          </a:r>
          <a:r>
            <a:rPr lang="pl-PL" dirty="0" err="1" smtClean="0"/>
            <a:t>assistance</a:t>
          </a:r>
          <a:r>
            <a:rPr lang="pl-PL" dirty="0" smtClean="0"/>
            <a:t>, but </a:t>
          </a:r>
          <a:r>
            <a:rPr lang="pl-PL" dirty="0" err="1" smtClean="0"/>
            <a:t>is</a:t>
          </a:r>
          <a:r>
            <a:rPr lang="pl-PL" dirty="0" smtClean="0"/>
            <a:t> </a:t>
          </a:r>
          <a:r>
            <a:rPr lang="pl-PL" dirty="0" err="1" smtClean="0"/>
            <a:t>able</a:t>
          </a:r>
          <a:r>
            <a:rPr lang="pl-PL" dirty="0" smtClean="0"/>
            <a:t> to </a:t>
          </a:r>
          <a:r>
            <a:rPr lang="pl-PL" dirty="0" err="1" smtClean="0"/>
            <a:t>care</a:t>
          </a:r>
          <a:r>
            <a:rPr lang="pl-PL" dirty="0" smtClean="0"/>
            <a:t> for most of </a:t>
          </a:r>
          <a:r>
            <a:rPr lang="pl-PL" dirty="0" err="1" smtClean="0"/>
            <a:t>his</a:t>
          </a:r>
          <a:r>
            <a:rPr lang="pl-PL" dirty="0" smtClean="0"/>
            <a:t> </a:t>
          </a:r>
          <a:r>
            <a:rPr lang="pl-PL" dirty="0" err="1" smtClean="0"/>
            <a:t>needs</a:t>
          </a:r>
          <a:endParaRPr lang="pl-PL" dirty="0"/>
        </a:p>
      </dgm:t>
    </dgm:pt>
    <dgm:pt modelId="{E9A34E04-3A77-433F-8A27-8C6DD53AD428}" type="parTrans" cxnId="{60F36BE1-3A3C-4F00-BD98-2044F14DB667}">
      <dgm:prSet/>
      <dgm:spPr/>
      <dgm:t>
        <a:bodyPr/>
        <a:lstStyle/>
        <a:p>
          <a:endParaRPr lang="pl-PL"/>
        </a:p>
      </dgm:t>
    </dgm:pt>
    <dgm:pt modelId="{356014AF-6503-43B4-9AB6-639A25D6D631}" type="sibTrans" cxnId="{60F36BE1-3A3C-4F00-BD98-2044F14DB667}">
      <dgm:prSet/>
      <dgm:spPr/>
      <dgm:t>
        <a:bodyPr/>
        <a:lstStyle/>
        <a:p>
          <a:endParaRPr lang="pl-PL"/>
        </a:p>
      </dgm:t>
    </dgm:pt>
    <dgm:pt modelId="{9FC54EB9-3F46-4D51-842B-4E645078E70F}">
      <dgm:prSet phldrT="[Tekst]"/>
      <dgm:spPr/>
      <dgm:t>
        <a:bodyPr/>
        <a:lstStyle/>
        <a:p>
          <a:r>
            <a:rPr lang="pl-PL" dirty="0" smtClean="0"/>
            <a:t>50</a:t>
          </a:r>
          <a:endParaRPr lang="pl-PL" dirty="0"/>
        </a:p>
      </dgm:t>
    </dgm:pt>
    <dgm:pt modelId="{12E2B70F-D3F8-4F8F-B5CD-D728CBD59AF9}" type="parTrans" cxnId="{702ACA8C-BAF0-4AC3-8073-E66B22DA2968}">
      <dgm:prSet/>
      <dgm:spPr/>
      <dgm:t>
        <a:bodyPr/>
        <a:lstStyle/>
        <a:p>
          <a:endParaRPr lang="pl-PL"/>
        </a:p>
      </dgm:t>
    </dgm:pt>
    <dgm:pt modelId="{D754E5D7-C5DE-4165-94C7-63E59F888BB1}" type="sibTrans" cxnId="{702ACA8C-BAF0-4AC3-8073-E66B22DA2968}">
      <dgm:prSet/>
      <dgm:spPr/>
      <dgm:t>
        <a:bodyPr/>
        <a:lstStyle/>
        <a:p>
          <a:endParaRPr lang="pl-PL"/>
        </a:p>
      </dgm:t>
    </dgm:pt>
    <dgm:pt modelId="{0D5AEC30-7302-4A97-A229-978C20094DF7}">
      <dgm:prSet phldrT="[Tekst]"/>
      <dgm:spPr/>
      <dgm:t>
        <a:bodyPr/>
        <a:lstStyle/>
        <a:p>
          <a:r>
            <a:rPr lang="pl-PL" dirty="0" err="1" smtClean="0"/>
            <a:t>Requires</a:t>
          </a:r>
          <a:r>
            <a:rPr lang="pl-PL" dirty="0" smtClean="0"/>
            <a:t> </a:t>
          </a:r>
          <a:r>
            <a:rPr lang="pl-PL" dirty="0" err="1" smtClean="0"/>
            <a:t>considerable</a:t>
          </a:r>
          <a:r>
            <a:rPr lang="pl-PL" dirty="0" smtClean="0"/>
            <a:t> </a:t>
          </a:r>
          <a:r>
            <a:rPr lang="pl-PL" dirty="0" err="1" smtClean="0"/>
            <a:t>assistance</a:t>
          </a:r>
          <a:r>
            <a:rPr lang="pl-PL" dirty="0" smtClean="0"/>
            <a:t> and </a:t>
          </a:r>
          <a:r>
            <a:rPr lang="pl-PL" dirty="0" err="1" smtClean="0"/>
            <a:t>frequent</a:t>
          </a:r>
          <a:r>
            <a:rPr lang="pl-PL" dirty="0" smtClean="0"/>
            <a:t> </a:t>
          </a:r>
          <a:r>
            <a:rPr lang="pl-PL" dirty="0" err="1" smtClean="0"/>
            <a:t>medical</a:t>
          </a:r>
          <a:r>
            <a:rPr lang="pl-PL" dirty="0" smtClean="0"/>
            <a:t> </a:t>
          </a:r>
          <a:r>
            <a:rPr lang="pl-PL" dirty="0" err="1" smtClean="0"/>
            <a:t>care</a:t>
          </a:r>
          <a:endParaRPr lang="pl-PL" dirty="0"/>
        </a:p>
      </dgm:t>
    </dgm:pt>
    <dgm:pt modelId="{F5899097-1938-44FC-AFFB-C4749AA7C5BA}" type="parTrans" cxnId="{A2ABA065-319F-4AFB-AF08-1EED638F789A}">
      <dgm:prSet/>
      <dgm:spPr/>
      <dgm:t>
        <a:bodyPr/>
        <a:lstStyle/>
        <a:p>
          <a:endParaRPr lang="pl-PL"/>
        </a:p>
      </dgm:t>
    </dgm:pt>
    <dgm:pt modelId="{14353D29-AA81-4A6A-BD04-67A8B8CED054}" type="sibTrans" cxnId="{A2ABA065-319F-4AFB-AF08-1EED638F789A}">
      <dgm:prSet/>
      <dgm:spPr/>
      <dgm:t>
        <a:bodyPr/>
        <a:lstStyle/>
        <a:p>
          <a:endParaRPr lang="pl-PL"/>
        </a:p>
      </dgm:t>
    </dgm:pt>
    <dgm:pt modelId="{136C3E1E-2DBA-4157-BB6A-926839684A06}">
      <dgm:prSet phldrT="[Tekst]"/>
      <dgm:spPr/>
      <dgm:t>
        <a:bodyPr/>
        <a:lstStyle/>
        <a:p>
          <a:r>
            <a:rPr lang="pl-PL" dirty="0" smtClean="0"/>
            <a:t>40</a:t>
          </a:r>
          <a:endParaRPr lang="pl-PL" dirty="0"/>
        </a:p>
      </dgm:t>
    </dgm:pt>
    <dgm:pt modelId="{240D198C-FA22-4B2D-B423-80FB7C656669}" type="parTrans" cxnId="{91FB7808-3C28-455B-B42B-E7E4E0F20939}">
      <dgm:prSet/>
      <dgm:spPr/>
      <dgm:t>
        <a:bodyPr/>
        <a:lstStyle/>
        <a:p>
          <a:endParaRPr lang="pl-PL"/>
        </a:p>
      </dgm:t>
    </dgm:pt>
    <dgm:pt modelId="{09D83E24-4C34-4A14-AFCC-F9DD9B1D6033}" type="sibTrans" cxnId="{91FB7808-3C28-455B-B42B-E7E4E0F20939}">
      <dgm:prSet/>
      <dgm:spPr/>
      <dgm:t>
        <a:bodyPr/>
        <a:lstStyle/>
        <a:p>
          <a:endParaRPr lang="pl-PL"/>
        </a:p>
      </dgm:t>
    </dgm:pt>
    <dgm:pt modelId="{D0C9370C-EC9C-4DCE-928F-3E9F9529D547}">
      <dgm:prSet phldrT="[Tekst]"/>
      <dgm:spPr/>
      <dgm:t>
        <a:bodyPr/>
        <a:lstStyle/>
        <a:p>
          <a:r>
            <a:rPr lang="pl-PL" dirty="0" err="1" smtClean="0"/>
            <a:t>Disabled</a:t>
          </a:r>
          <a:r>
            <a:rPr lang="pl-PL" dirty="0" smtClean="0"/>
            <a:t>; </a:t>
          </a:r>
          <a:r>
            <a:rPr lang="pl-PL" dirty="0" err="1" smtClean="0"/>
            <a:t>requires</a:t>
          </a:r>
          <a:r>
            <a:rPr lang="pl-PL" dirty="0" smtClean="0"/>
            <a:t> </a:t>
          </a:r>
          <a:r>
            <a:rPr lang="pl-PL" dirty="0" err="1" smtClean="0"/>
            <a:t>special</a:t>
          </a:r>
          <a:r>
            <a:rPr lang="pl-PL" dirty="0" smtClean="0"/>
            <a:t> </a:t>
          </a:r>
          <a:r>
            <a:rPr lang="pl-PL" dirty="0" err="1" smtClean="0"/>
            <a:t>care</a:t>
          </a:r>
          <a:r>
            <a:rPr lang="pl-PL" dirty="0" smtClean="0"/>
            <a:t> and </a:t>
          </a:r>
          <a:r>
            <a:rPr lang="pl-PL" dirty="0" err="1" smtClean="0"/>
            <a:t>assistance</a:t>
          </a:r>
          <a:endParaRPr lang="pl-PL" dirty="0"/>
        </a:p>
      </dgm:t>
    </dgm:pt>
    <dgm:pt modelId="{D1D6C1F0-B2BA-4B4F-83AF-97192A24A176}" type="parTrans" cxnId="{5B838DC4-52A3-44A6-8D96-A8C77B02D5D9}">
      <dgm:prSet/>
      <dgm:spPr/>
      <dgm:t>
        <a:bodyPr/>
        <a:lstStyle/>
        <a:p>
          <a:endParaRPr lang="pl-PL"/>
        </a:p>
      </dgm:t>
    </dgm:pt>
    <dgm:pt modelId="{11FAA23A-BA77-4349-9E00-FDFCCEC13030}" type="sibTrans" cxnId="{5B838DC4-52A3-44A6-8D96-A8C77B02D5D9}">
      <dgm:prSet/>
      <dgm:spPr/>
      <dgm:t>
        <a:bodyPr/>
        <a:lstStyle/>
        <a:p>
          <a:endParaRPr lang="pl-PL"/>
        </a:p>
      </dgm:t>
    </dgm:pt>
    <dgm:pt modelId="{86320B62-748F-4551-AE95-6291BDBB99D4}">
      <dgm:prSet phldrT="[Tekst]"/>
      <dgm:spPr/>
      <dgm:t>
        <a:bodyPr/>
        <a:lstStyle/>
        <a:p>
          <a:r>
            <a:rPr lang="pl-PL" dirty="0" smtClean="0"/>
            <a:t>30</a:t>
          </a:r>
          <a:endParaRPr lang="pl-PL" dirty="0"/>
        </a:p>
      </dgm:t>
    </dgm:pt>
    <dgm:pt modelId="{DA0A35FA-5F26-44D0-9066-53AFF1FCBD7E}" type="parTrans" cxnId="{C5071F08-C10B-44C0-ACF7-19F8E05827C2}">
      <dgm:prSet/>
      <dgm:spPr/>
      <dgm:t>
        <a:bodyPr/>
        <a:lstStyle/>
        <a:p>
          <a:endParaRPr lang="pl-PL"/>
        </a:p>
      </dgm:t>
    </dgm:pt>
    <dgm:pt modelId="{281BE12C-8E6C-42DD-BBE3-3DF71C11D25A}" type="sibTrans" cxnId="{C5071F08-C10B-44C0-ACF7-19F8E05827C2}">
      <dgm:prSet/>
      <dgm:spPr/>
      <dgm:t>
        <a:bodyPr/>
        <a:lstStyle/>
        <a:p>
          <a:endParaRPr lang="pl-PL"/>
        </a:p>
      </dgm:t>
    </dgm:pt>
    <dgm:pt modelId="{713D48F5-BE2C-4225-ADA6-806E30E80259}">
      <dgm:prSet phldrT="[Tekst]"/>
      <dgm:spPr/>
      <dgm:t>
        <a:bodyPr/>
        <a:lstStyle/>
        <a:p>
          <a:r>
            <a:rPr lang="pl-PL" dirty="0" err="1" smtClean="0"/>
            <a:t>Severely</a:t>
          </a:r>
          <a:r>
            <a:rPr lang="pl-PL" dirty="0" smtClean="0"/>
            <a:t> </a:t>
          </a:r>
          <a:r>
            <a:rPr lang="pl-PL" dirty="0" err="1" smtClean="0"/>
            <a:t>disabled</a:t>
          </a:r>
          <a:r>
            <a:rPr lang="pl-PL" dirty="0" smtClean="0"/>
            <a:t>; </a:t>
          </a:r>
          <a:r>
            <a:rPr lang="pl-PL" dirty="0" err="1" smtClean="0"/>
            <a:t>hospital</a:t>
          </a:r>
          <a:r>
            <a:rPr lang="pl-PL" dirty="0" smtClean="0"/>
            <a:t> </a:t>
          </a:r>
          <a:r>
            <a:rPr lang="pl-PL" dirty="0" err="1" smtClean="0"/>
            <a:t>admission</a:t>
          </a:r>
          <a:r>
            <a:rPr lang="pl-PL" dirty="0" smtClean="0"/>
            <a:t> </a:t>
          </a:r>
          <a:r>
            <a:rPr lang="pl-PL" dirty="0" err="1" smtClean="0"/>
            <a:t>is</a:t>
          </a:r>
          <a:r>
            <a:rPr lang="pl-PL" dirty="0" smtClean="0"/>
            <a:t> </a:t>
          </a:r>
          <a:r>
            <a:rPr lang="pl-PL" dirty="0" err="1" smtClean="0"/>
            <a:t>indicated</a:t>
          </a:r>
          <a:r>
            <a:rPr lang="pl-PL" dirty="0" smtClean="0"/>
            <a:t>, but </a:t>
          </a:r>
          <a:r>
            <a:rPr lang="pl-PL" dirty="0" err="1" smtClean="0"/>
            <a:t>deast</a:t>
          </a:r>
          <a:r>
            <a:rPr lang="pl-PL" dirty="0" smtClean="0"/>
            <a:t> </a:t>
          </a:r>
          <a:r>
            <a:rPr lang="pl-PL" dirty="0" err="1" smtClean="0"/>
            <a:t>is</a:t>
          </a:r>
          <a:r>
            <a:rPr lang="pl-PL" dirty="0" smtClean="0"/>
            <a:t> not </a:t>
          </a:r>
          <a:r>
            <a:rPr lang="pl-PL" dirty="0" err="1" smtClean="0"/>
            <a:t>imminent</a:t>
          </a:r>
          <a:endParaRPr lang="pl-PL" dirty="0"/>
        </a:p>
      </dgm:t>
    </dgm:pt>
    <dgm:pt modelId="{C898EFF8-328F-4139-A8E1-48409431A22A}" type="parTrans" cxnId="{1564C0AA-F1B8-4CFC-BB60-7084E768E2E8}">
      <dgm:prSet/>
      <dgm:spPr/>
      <dgm:t>
        <a:bodyPr/>
        <a:lstStyle/>
        <a:p>
          <a:endParaRPr lang="pl-PL"/>
        </a:p>
      </dgm:t>
    </dgm:pt>
    <dgm:pt modelId="{33CF5A94-C218-4D6D-AD39-847BCDD03C7D}" type="sibTrans" cxnId="{1564C0AA-F1B8-4CFC-BB60-7084E768E2E8}">
      <dgm:prSet/>
      <dgm:spPr/>
      <dgm:t>
        <a:bodyPr/>
        <a:lstStyle/>
        <a:p>
          <a:endParaRPr lang="pl-PL"/>
        </a:p>
      </dgm:t>
    </dgm:pt>
    <dgm:pt modelId="{8C41944D-80CE-44EE-B87E-96B245B084C9}">
      <dgm:prSet phldrT="[Tekst]"/>
      <dgm:spPr/>
      <dgm:t>
        <a:bodyPr/>
        <a:lstStyle/>
        <a:p>
          <a:r>
            <a:rPr lang="pl-PL" dirty="0" smtClean="0"/>
            <a:t>20</a:t>
          </a:r>
          <a:endParaRPr lang="pl-PL" dirty="0"/>
        </a:p>
      </dgm:t>
    </dgm:pt>
    <dgm:pt modelId="{41FFE02F-79A3-40F9-A9D0-70820A48A5C7}" type="parTrans" cxnId="{C8940D2B-2300-41A5-B03E-1C73144E04E0}">
      <dgm:prSet/>
      <dgm:spPr/>
      <dgm:t>
        <a:bodyPr/>
        <a:lstStyle/>
        <a:p>
          <a:endParaRPr lang="pl-PL"/>
        </a:p>
      </dgm:t>
    </dgm:pt>
    <dgm:pt modelId="{A7575AA3-530F-400B-88AE-95003616B457}" type="sibTrans" cxnId="{C8940D2B-2300-41A5-B03E-1C73144E04E0}">
      <dgm:prSet/>
      <dgm:spPr/>
      <dgm:t>
        <a:bodyPr/>
        <a:lstStyle/>
        <a:p>
          <a:endParaRPr lang="pl-PL"/>
        </a:p>
      </dgm:t>
    </dgm:pt>
    <dgm:pt modelId="{526E6C34-D616-4F7D-A011-2164871F7640}">
      <dgm:prSet phldrT="[Tekst]"/>
      <dgm:spPr/>
      <dgm:t>
        <a:bodyPr/>
        <a:lstStyle/>
        <a:p>
          <a:r>
            <a:rPr lang="pl-PL" dirty="0" err="1" smtClean="0"/>
            <a:t>Very</a:t>
          </a:r>
          <a:r>
            <a:rPr lang="pl-PL" dirty="0" smtClean="0"/>
            <a:t> </a:t>
          </a:r>
          <a:r>
            <a:rPr lang="pl-PL" dirty="0" err="1" smtClean="0"/>
            <a:t>sick</a:t>
          </a:r>
          <a:r>
            <a:rPr lang="pl-PL" dirty="0" smtClean="0"/>
            <a:t>; </a:t>
          </a:r>
          <a:r>
            <a:rPr lang="pl-PL" dirty="0" err="1" smtClean="0"/>
            <a:t>hospital</a:t>
          </a:r>
          <a:r>
            <a:rPr lang="pl-PL" dirty="0" smtClean="0"/>
            <a:t> </a:t>
          </a:r>
          <a:r>
            <a:rPr lang="pl-PL" dirty="0" err="1" smtClean="0"/>
            <a:t>admission</a:t>
          </a:r>
          <a:r>
            <a:rPr lang="pl-PL" dirty="0" smtClean="0"/>
            <a:t> </a:t>
          </a:r>
          <a:r>
            <a:rPr lang="pl-PL" dirty="0" err="1" smtClean="0"/>
            <a:t>necessary</a:t>
          </a:r>
          <a:r>
            <a:rPr lang="pl-PL" dirty="0" smtClean="0"/>
            <a:t>; </a:t>
          </a:r>
          <a:r>
            <a:rPr lang="pl-PL" dirty="0" err="1" smtClean="0"/>
            <a:t>active</a:t>
          </a:r>
          <a:r>
            <a:rPr lang="pl-PL" dirty="0" smtClean="0"/>
            <a:t> </a:t>
          </a:r>
          <a:r>
            <a:rPr lang="pl-PL" dirty="0" err="1" smtClean="0"/>
            <a:t>support</a:t>
          </a:r>
          <a:r>
            <a:rPr lang="pl-PL" dirty="0" smtClean="0"/>
            <a:t> </a:t>
          </a:r>
          <a:r>
            <a:rPr lang="pl-PL" dirty="0" err="1" smtClean="0"/>
            <a:t>treatment</a:t>
          </a:r>
          <a:r>
            <a:rPr lang="pl-PL" dirty="0" smtClean="0"/>
            <a:t> </a:t>
          </a:r>
          <a:r>
            <a:rPr lang="pl-PL" dirty="0" err="1" smtClean="0"/>
            <a:t>necessary</a:t>
          </a:r>
          <a:endParaRPr lang="pl-PL" dirty="0"/>
        </a:p>
      </dgm:t>
    </dgm:pt>
    <dgm:pt modelId="{11863DBA-3252-4E4B-885A-CDF7E63B7BCE}" type="parTrans" cxnId="{E528F392-B707-4361-ACA8-E4A3F1A8B0AA}">
      <dgm:prSet/>
      <dgm:spPr/>
      <dgm:t>
        <a:bodyPr/>
        <a:lstStyle/>
        <a:p>
          <a:endParaRPr lang="pl-PL"/>
        </a:p>
      </dgm:t>
    </dgm:pt>
    <dgm:pt modelId="{6F36497B-E1F7-4FE0-989C-CA2AA4FCB7CA}" type="sibTrans" cxnId="{E528F392-B707-4361-ACA8-E4A3F1A8B0AA}">
      <dgm:prSet/>
      <dgm:spPr/>
      <dgm:t>
        <a:bodyPr/>
        <a:lstStyle/>
        <a:p>
          <a:endParaRPr lang="pl-PL"/>
        </a:p>
      </dgm:t>
    </dgm:pt>
    <dgm:pt modelId="{10CFE678-7558-4AC2-B650-4A892B4266BF}">
      <dgm:prSet phldrT="[Tekst]"/>
      <dgm:spPr/>
      <dgm:t>
        <a:bodyPr/>
        <a:lstStyle/>
        <a:p>
          <a:r>
            <a:rPr lang="pl-PL" dirty="0" smtClean="0"/>
            <a:t>10</a:t>
          </a:r>
          <a:endParaRPr lang="pl-PL" dirty="0"/>
        </a:p>
      </dgm:t>
    </dgm:pt>
    <dgm:pt modelId="{997744DA-9821-4250-9179-1DEDBCADFBAF}" type="parTrans" cxnId="{13E13541-431C-4D20-91EB-BF59CF703048}">
      <dgm:prSet/>
      <dgm:spPr/>
      <dgm:t>
        <a:bodyPr/>
        <a:lstStyle/>
        <a:p>
          <a:endParaRPr lang="pl-PL"/>
        </a:p>
      </dgm:t>
    </dgm:pt>
    <dgm:pt modelId="{EAEA27B0-F170-493D-B70A-A2C53490272F}" type="sibTrans" cxnId="{13E13541-431C-4D20-91EB-BF59CF703048}">
      <dgm:prSet/>
      <dgm:spPr/>
      <dgm:t>
        <a:bodyPr/>
        <a:lstStyle/>
        <a:p>
          <a:endParaRPr lang="pl-PL"/>
        </a:p>
      </dgm:t>
    </dgm:pt>
    <dgm:pt modelId="{0532A578-4F5A-4DFF-92E4-5D1A53ECBA0D}">
      <dgm:prSet phldrT="[Tekst]"/>
      <dgm:spPr/>
      <dgm:t>
        <a:bodyPr/>
        <a:lstStyle/>
        <a:p>
          <a:r>
            <a:rPr lang="pl-PL" dirty="0" err="1" smtClean="0"/>
            <a:t>Moribund</a:t>
          </a:r>
          <a:r>
            <a:rPr lang="pl-PL" dirty="0" smtClean="0"/>
            <a:t>; </a:t>
          </a:r>
          <a:r>
            <a:rPr lang="pl-PL" dirty="0" err="1" smtClean="0"/>
            <a:t>fatal</a:t>
          </a:r>
          <a:r>
            <a:rPr lang="pl-PL" dirty="0" smtClean="0"/>
            <a:t> </a:t>
          </a:r>
          <a:r>
            <a:rPr lang="pl-PL" dirty="0" err="1" smtClean="0"/>
            <a:t>process</a:t>
          </a:r>
          <a:r>
            <a:rPr lang="pl-PL" dirty="0" smtClean="0"/>
            <a:t> </a:t>
          </a:r>
          <a:r>
            <a:rPr lang="pl-PL" dirty="0" err="1" smtClean="0"/>
            <a:t>progressing</a:t>
          </a:r>
          <a:r>
            <a:rPr lang="pl-PL" dirty="0" smtClean="0"/>
            <a:t> </a:t>
          </a:r>
          <a:r>
            <a:rPr lang="pl-PL" dirty="0" err="1" smtClean="0"/>
            <a:t>rapidly</a:t>
          </a:r>
          <a:endParaRPr lang="pl-PL" dirty="0"/>
        </a:p>
      </dgm:t>
    </dgm:pt>
    <dgm:pt modelId="{38A6B402-9E5A-4193-8905-F58CF044E215}" type="parTrans" cxnId="{8B277B20-C786-4C18-940D-881ED802A458}">
      <dgm:prSet/>
      <dgm:spPr/>
      <dgm:t>
        <a:bodyPr/>
        <a:lstStyle/>
        <a:p>
          <a:endParaRPr lang="pl-PL"/>
        </a:p>
      </dgm:t>
    </dgm:pt>
    <dgm:pt modelId="{E9362B35-E961-42BC-8096-56021E838B7E}" type="sibTrans" cxnId="{8B277B20-C786-4C18-940D-881ED802A458}">
      <dgm:prSet/>
      <dgm:spPr/>
      <dgm:t>
        <a:bodyPr/>
        <a:lstStyle/>
        <a:p>
          <a:endParaRPr lang="pl-PL"/>
        </a:p>
      </dgm:t>
    </dgm:pt>
    <dgm:pt modelId="{7F6ED586-BE03-43E9-A41C-018D6B4DFDDE}">
      <dgm:prSet phldrT="[Tekst]"/>
      <dgm:spPr/>
      <dgm:t>
        <a:bodyPr/>
        <a:lstStyle/>
        <a:p>
          <a:r>
            <a:rPr lang="pl-PL" dirty="0" smtClean="0"/>
            <a:t>0</a:t>
          </a:r>
          <a:endParaRPr lang="pl-PL" dirty="0"/>
        </a:p>
      </dgm:t>
    </dgm:pt>
    <dgm:pt modelId="{30CA0BD9-8AF7-493F-8FE3-60E178281EDE}" type="parTrans" cxnId="{4CC92A1F-1FFB-417F-97F9-C073D1774FE2}">
      <dgm:prSet/>
      <dgm:spPr/>
      <dgm:t>
        <a:bodyPr/>
        <a:lstStyle/>
        <a:p>
          <a:endParaRPr lang="pl-PL"/>
        </a:p>
      </dgm:t>
    </dgm:pt>
    <dgm:pt modelId="{E561828B-FF12-4ABB-9B06-E8B5A9D7FBFA}" type="sibTrans" cxnId="{4CC92A1F-1FFB-417F-97F9-C073D1774FE2}">
      <dgm:prSet/>
      <dgm:spPr/>
      <dgm:t>
        <a:bodyPr/>
        <a:lstStyle/>
        <a:p>
          <a:endParaRPr lang="pl-PL"/>
        </a:p>
      </dgm:t>
    </dgm:pt>
    <dgm:pt modelId="{B9C77977-C999-4D0E-9234-50C2B70A2CC0}" type="pres">
      <dgm:prSet presAssocID="{C0032532-42CC-4C52-B8EF-A0E0F9B7F3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7D181D0-9831-4AF7-BA65-1681FD9C1760}" type="pres">
      <dgm:prSet presAssocID="{759E8CBB-BD5E-4B51-B724-8F7E4B0750B8}" presName="linNode" presStyleCnt="0"/>
      <dgm:spPr/>
    </dgm:pt>
    <dgm:pt modelId="{A9D416BD-514A-470C-ABC9-EEAC6ADCEDEE}" type="pres">
      <dgm:prSet presAssocID="{759E8CBB-BD5E-4B51-B724-8F7E4B0750B8}" presName="parentText" presStyleLbl="node1" presStyleIdx="0" presStyleCnt="11" custScaleX="4653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062295-CC4F-4A9C-AFC1-2B5348976A3E}" type="pres">
      <dgm:prSet presAssocID="{759E8CBB-BD5E-4B51-B724-8F7E4B0750B8}" presName="descendantText" presStyleLbl="alignAccFollowNode1" presStyleIdx="0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2433DB-9EF5-4817-89C6-502A78C96D2C}" type="pres">
      <dgm:prSet presAssocID="{2C1E9A24-68FC-4CFA-8EAC-50FDCE5B8BA4}" presName="sp" presStyleCnt="0"/>
      <dgm:spPr/>
    </dgm:pt>
    <dgm:pt modelId="{D462BCFE-AD9D-4930-B6FE-A739B6867C6C}" type="pres">
      <dgm:prSet presAssocID="{E7D16D95-DBDF-4CA6-B778-BADC7A5352E5}" presName="linNode" presStyleCnt="0"/>
      <dgm:spPr/>
    </dgm:pt>
    <dgm:pt modelId="{74C21986-2853-42E3-B2EC-88D97267B1CD}" type="pres">
      <dgm:prSet presAssocID="{E7D16D95-DBDF-4CA6-B778-BADC7A5352E5}" presName="parentText" presStyleLbl="node1" presStyleIdx="1" presStyleCnt="11" custScaleX="4652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2E6EF29-DC0A-4951-B97E-A1DAC25EB177}" type="pres">
      <dgm:prSet presAssocID="{E7D16D95-DBDF-4CA6-B778-BADC7A5352E5}" presName="descendantText" presStyleLbl="alignAccFollowNode1" presStyleIdx="1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CFED1B-4084-4AB0-8013-719A115DDA4D}" type="pres">
      <dgm:prSet presAssocID="{5EE198EA-B441-4755-A51D-221B59B65186}" presName="sp" presStyleCnt="0"/>
      <dgm:spPr/>
    </dgm:pt>
    <dgm:pt modelId="{F63AC187-03AE-4558-8E47-85DC7C3CF15C}" type="pres">
      <dgm:prSet presAssocID="{14C6D703-8399-42C0-BCD7-D6D5B2443370}" presName="linNode" presStyleCnt="0"/>
      <dgm:spPr/>
    </dgm:pt>
    <dgm:pt modelId="{1D24CE8F-55D1-4320-8093-E54F82F2ACE7}" type="pres">
      <dgm:prSet presAssocID="{14C6D703-8399-42C0-BCD7-D6D5B2443370}" presName="parentText" presStyleLbl="node1" presStyleIdx="2" presStyleCnt="11" custScaleX="4652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3126BD-1D3E-457D-9772-888D5773E273}" type="pres">
      <dgm:prSet presAssocID="{14C6D703-8399-42C0-BCD7-D6D5B2443370}" presName="descendantText" presStyleLbl="alignAccFollowNode1" presStyleIdx="2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A7BE81-87DD-4615-BE02-4778DAE65817}" type="pres">
      <dgm:prSet presAssocID="{C25386C7-435C-4620-9B90-953C5AC06987}" presName="sp" presStyleCnt="0"/>
      <dgm:spPr/>
    </dgm:pt>
    <dgm:pt modelId="{F1587EE1-D76A-4334-B4F1-D289FF2FF99A}" type="pres">
      <dgm:prSet presAssocID="{87C77A1D-0063-423D-8D72-DE5BF91DF184}" presName="linNode" presStyleCnt="0"/>
      <dgm:spPr/>
    </dgm:pt>
    <dgm:pt modelId="{577CEE3D-EB98-4527-B32E-7E35BE1F5C80}" type="pres">
      <dgm:prSet presAssocID="{87C77A1D-0063-423D-8D72-DE5BF91DF184}" presName="parentText" presStyleLbl="node1" presStyleIdx="3" presStyleCnt="11" custScaleX="4653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310EAE-2867-4951-ADCF-8175244CC87D}" type="pres">
      <dgm:prSet presAssocID="{87C77A1D-0063-423D-8D72-DE5BF91DF184}" presName="descendantText" presStyleLbl="alignAccFollowNode1" presStyleIdx="3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6DEF41-1BDE-45B8-871E-B6219EC0EDE6}" type="pres">
      <dgm:prSet presAssocID="{98849EA0-EF2F-4F0E-B7A9-5BF09D7102F3}" presName="sp" presStyleCnt="0"/>
      <dgm:spPr/>
    </dgm:pt>
    <dgm:pt modelId="{22177BE0-133F-4EB7-A536-CEF3E5D4591B}" type="pres">
      <dgm:prSet presAssocID="{0A7F9281-A289-4277-8058-953014E23EB5}" presName="linNode" presStyleCnt="0"/>
      <dgm:spPr/>
    </dgm:pt>
    <dgm:pt modelId="{0E7C7FA8-5282-45F7-9C15-DA9F2FD68B9E}" type="pres">
      <dgm:prSet presAssocID="{0A7F9281-A289-4277-8058-953014E23EB5}" presName="parentText" presStyleLbl="node1" presStyleIdx="4" presStyleCnt="11" custScaleX="4653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3D52CD-BFDA-4212-838C-5118685631C3}" type="pres">
      <dgm:prSet presAssocID="{0A7F9281-A289-4277-8058-953014E23EB5}" presName="descendantText" presStyleLbl="alignAccFollowNode1" presStyleIdx="4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FE9DE7-0A75-4B2D-9228-B7361095C06E}" type="pres">
      <dgm:prSet presAssocID="{55F1B223-C9E7-4495-8DFE-F590A2BDBF6F}" presName="sp" presStyleCnt="0"/>
      <dgm:spPr/>
    </dgm:pt>
    <dgm:pt modelId="{D17B3E2E-5BDC-4A8F-AB56-B8CB757372CD}" type="pres">
      <dgm:prSet presAssocID="{9FC54EB9-3F46-4D51-842B-4E645078E70F}" presName="linNode" presStyleCnt="0"/>
      <dgm:spPr/>
    </dgm:pt>
    <dgm:pt modelId="{BA4F1A95-0CCB-4B3F-BA65-FFAFD8122C65}" type="pres">
      <dgm:prSet presAssocID="{9FC54EB9-3F46-4D51-842B-4E645078E70F}" presName="parentText" presStyleLbl="node1" presStyleIdx="5" presStyleCnt="11" custScaleX="4652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00CA3A-8CC3-4374-B27F-C3BE116014D3}" type="pres">
      <dgm:prSet presAssocID="{9FC54EB9-3F46-4D51-842B-4E645078E70F}" presName="descendantText" presStyleLbl="alignAccFollowNode1" presStyleIdx="5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447ED9-8719-43E5-BA72-DFDE98821009}" type="pres">
      <dgm:prSet presAssocID="{D754E5D7-C5DE-4165-94C7-63E59F888BB1}" presName="sp" presStyleCnt="0"/>
      <dgm:spPr/>
    </dgm:pt>
    <dgm:pt modelId="{4BF4B384-7481-457A-987E-7991B00C84D2}" type="pres">
      <dgm:prSet presAssocID="{136C3E1E-2DBA-4157-BB6A-926839684A06}" presName="linNode" presStyleCnt="0"/>
      <dgm:spPr/>
    </dgm:pt>
    <dgm:pt modelId="{C5620946-2B97-44B6-B847-0853ED450FB6}" type="pres">
      <dgm:prSet presAssocID="{136C3E1E-2DBA-4157-BB6A-926839684A06}" presName="parentText" presStyleLbl="node1" presStyleIdx="6" presStyleCnt="11" custScaleX="4653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E22A02-4335-4F04-8DF1-A077C3797E85}" type="pres">
      <dgm:prSet presAssocID="{136C3E1E-2DBA-4157-BB6A-926839684A06}" presName="descendantText" presStyleLbl="alignAccFollowNode1" presStyleIdx="6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70C85B6-D687-4E2A-88BC-6579DD8B090F}" type="pres">
      <dgm:prSet presAssocID="{09D83E24-4C34-4A14-AFCC-F9DD9B1D6033}" presName="sp" presStyleCnt="0"/>
      <dgm:spPr/>
    </dgm:pt>
    <dgm:pt modelId="{A85F9E3E-3B44-473E-837B-1A8F4C8FE8F2}" type="pres">
      <dgm:prSet presAssocID="{86320B62-748F-4551-AE95-6291BDBB99D4}" presName="linNode" presStyleCnt="0"/>
      <dgm:spPr/>
    </dgm:pt>
    <dgm:pt modelId="{5E4281C3-5976-4072-8181-1990F8231639}" type="pres">
      <dgm:prSet presAssocID="{86320B62-748F-4551-AE95-6291BDBB99D4}" presName="parentText" presStyleLbl="node1" presStyleIdx="7" presStyleCnt="11" custScaleX="4653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21B233-01E4-4DEA-9919-E19F669CF798}" type="pres">
      <dgm:prSet presAssocID="{86320B62-748F-4551-AE95-6291BDBB99D4}" presName="descendantText" presStyleLbl="alignAccFollowNode1" presStyleIdx="7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408ECD-2650-4E7E-B712-ECD09A4E3DE6}" type="pres">
      <dgm:prSet presAssocID="{281BE12C-8E6C-42DD-BBE3-3DF71C11D25A}" presName="sp" presStyleCnt="0"/>
      <dgm:spPr/>
    </dgm:pt>
    <dgm:pt modelId="{0E08AD0B-C2F6-4261-B8D0-1E3BA9919BC2}" type="pres">
      <dgm:prSet presAssocID="{8C41944D-80CE-44EE-B87E-96B245B084C9}" presName="linNode" presStyleCnt="0"/>
      <dgm:spPr/>
    </dgm:pt>
    <dgm:pt modelId="{EBFC13C7-0586-48BD-8AE5-858325B8A690}" type="pres">
      <dgm:prSet presAssocID="{8C41944D-80CE-44EE-B87E-96B245B084C9}" presName="parentText" presStyleLbl="node1" presStyleIdx="8" presStyleCnt="11" custScaleX="4653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84256A-A53B-4254-8F06-2F79AEF14A5C}" type="pres">
      <dgm:prSet presAssocID="{8C41944D-80CE-44EE-B87E-96B245B084C9}" presName="descendantText" presStyleLbl="alignAccFollowNode1" presStyleIdx="8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CC3534-A17F-4A7E-AAF6-C5894A925BF1}" type="pres">
      <dgm:prSet presAssocID="{A7575AA3-530F-400B-88AE-95003616B457}" presName="sp" presStyleCnt="0"/>
      <dgm:spPr/>
    </dgm:pt>
    <dgm:pt modelId="{B203ADAF-7166-494A-B2ED-E0D7A4888695}" type="pres">
      <dgm:prSet presAssocID="{10CFE678-7558-4AC2-B650-4A892B4266BF}" presName="linNode" presStyleCnt="0"/>
      <dgm:spPr/>
    </dgm:pt>
    <dgm:pt modelId="{33F36436-006D-4FB4-B8A2-CEB9CEA66938}" type="pres">
      <dgm:prSet presAssocID="{10CFE678-7558-4AC2-B650-4A892B4266BF}" presName="parentText" presStyleLbl="node1" presStyleIdx="9" presStyleCnt="11" custScaleX="4652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46D65F-0CE9-49C4-9DC6-71606CD55320}" type="pres">
      <dgm:prSet presAssocID="{10CFE678-7558-4AC2-B650-4A892B4266BF}" presName="descendantText" presStyleLbl="alignAccFollowNode1" presStyleIdx="9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D818FF-E5B0-41BD-B003-954CD310F13E}" type="pres">
      <dgm:prSet presAssocID="{EAEA27B0-F170-493D-B70A-A2C53490272F}" presName="sp" presStyleCnt="0"/>
      <dgm:spPr/>
    </dgm:pt>
    <dgm:pt modelId="{6D677245-F3C7-4C41-8C6D-7CE840BB3466}" type="pres">
      <dgm:prSet presAssocID="{7F6ED586-BE03-43E9-A41C-018D6B4DFDDE}" presName="linNode" presStyleCnt="0"/>
      <dgm:spPr/>
    </dgm:pt>
    <dgm:pt modelId="{2FD0CEC3-FEA0-47A9-819E-7FDA95753E22}" type="pres">
      <dgm:prSet presAssocID="{7F6ED586-BE03-43E9-A41C-018D6B4DFDDE}" presName="parentText" presStyleLbl="node1" presStyleIdx="10" presStyleCnt="11" custScaleX="4653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670F88-8362-4341-9E14-D53FA2BF1305}" type="pres">
      <dgm:prSet presAssocID="{7F6ED586-BE03-43E9-A41C-018D6B4DFDDE}" presName="descendantText" presStyleLbl="alignAccFollowNode1" presStyleIdx="10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6471478-77FB-43BF-A051-90CD6A2865FE}" srcId="{7F6ED586-BE03-43E9-A41C-018D6B4DFDDE}" destId="{F4517AB7-54C5-410C-8814-621CFE2B352D}" srcOrd="0" destOrd="0" parTransId="{0BF05327-AD16-4ACA-AC1C-333FCBB884E6}" sibTransId="{765BF97D-6CC0-4423-9B0A-2102C0BD28AF}"/>
    <dgm:cxn modelId="{67CD0B4C-3E69-41E3-B755-6945EC0D477F}" srcId="{87C77A1D-0063-423D-8D72-DE5BF91DF184}" destId="{A4781A64-BE42-4C50-9A13-F3C84FC1189E}" srcOrd="0" destOrd="0" parTransId="{70D1DAD1-BA5C-4EB9-851B-FF23EC9516D9}" sibTransId="{E5378542-AF57-4623-9FCB-017C9AF45AF9}"/>
    <dgm:cxn modelId="{66B655F3-7BD1-4D4C-B3A4-CDE2FD5C05B5}" srcId="{759E8CBB-BD5E-4B51-B724-8F7E4B0750B8}" destId="{47418F82-810D-4CF1-8637-5FD907FBFEFC}" srcOrd="0" destOrd="0" parTransId="{E0FBF4D8-F70C-416B-8957-DFD24612E3EC}" sibTransId="{AFCC1EDA-D82C-4407-954A-B3AB34C736E9}"/>
    <dgm:cxn modelId="{C708CD5B-7A2B-4F0B-BAEE-C9A21FCD19B4}" type="presOf" srcId="{86320B62-748F-4551-AE95-6291BDBB99D4}" destId="{5E4281C3-5976-4072-8181-1990F8231639}" srcOrd="0" destOrd="0" presId="urn:microsoft.com/office/officeart/2005/8/layout/vList5"/>
    <dgm:cxn modelId="{24723A73-EE48-4E98-A874-76F9E4CF532B}" type="presOf" srcId="{713D48F5-BE2C-4225-ADA6-806E30E80259}" destId="{1021B233-01E4-4DEA-9919-E19F669CF798}" srcOrd="0" destOrd="0" presId="urn:microsoft.com/office/officeart/2005/8/layout/vList5"/>
    <dgm:cxn modelId="{702ACA8C-BAF0-4AC3-8073-E66B22DA2968}" srcId="{C0032532-42CC-4C52-B8EF-A0E0F9B7F3E6}" destId="{9FC54EB9-3F46-4D51-842B-4E645078E70F}" srcOrd="5" destOrd="0" parTransId="{12E2B70F-D3F8-4F8F-B5CD-D728CBD59AF9}" sibTransId="{D754E5D7-C5DE-4165-94C7-63E59F888BB1}"/>
    <dgm:cxn modelId="{8225E1FC-638E-4DC3-A513-E063C7393879}" type="presOf" srcId="{7F6ED586-BE03-43E9-A41C-018D6B4DFDDE}" destId="{2FD0CEC3-FEA0-47A9-819E-7FDA95753E22}" srcOrd="0" destOrd="0" presId="urn:microsoft.com/office/officeart/2005/8/layout/vList5"/>
    <dgm:cxn modelId="{1564C0AA-F1B8-4CFC-BB60-7084E768E2E8}" srcId="{86320B62-748F-4551-AE95-6291BDBB99D4}" destId="{713D48F5-BE2C-4225-ADA6-806E30E80259}" srcOrd="0" destOrd="0" parTransId="{C898EFF8-328F-4139-A8E1-48409431A22A}" sibTransId="{33CF5A94-C218-4D6D-AD39-847BCDD03C7D}"/>
    <dgm:cxn modelId="{65B450BF-1EBB-4D54-AB51-AE612A6D0B99}" srcId="{C0032532-42CC-4C52-B8EF-A0E0F9B7F3E6}" destId="{87C77A1D-0063-423D-8D72-DE5BF91DF184}" srcOrd="3" destOrd="0" parTransId="{A60F476F-88D5-4D28-B912-A6D28ECDDDE0}" sibTransId="{98849EA0-EF2F-4F0E-B7A9-5BF09D7102F3}"/>
    <dgm:cxn modelId="{9DEF796F-BBE3-4102-AAE5-60E5D466DD14}" type="presOf" srcId="{9FC54EB9-3F46-4D51-842B-4E645078E70F}" destId="{BA4F1A95-0CCB-4B3F-BA65-FFAFD8122C65}" srcOrd="0" destOrd="0" presId="urn:microsoft.com/office/officeart/2005/8/layout/vList5"/>
    <dgm:cxn modelId="{3CD6EF51-0F46-436B-925F-41C7EE462A5C}" srcId="{E7D16D95-DBDF-4CA6-B778-BADC7A5352E5}" destId="{ACEF7FF8-8882-4310-9057-A011A248C8E7}" srcOrd="0" destOrd="0" parTransId="{7E03428B-8D76-4C1B-9297-638C7F5577C4}" sibTransId="{730FE177-E7C5-464D-A483-95EEF570E729}"/>
    <dgm:cxn modelId="{5B838DC4-52A3-44A6-8D96-A8C77B02D5D9}" srcId="{136C3E1E-2DBA-4157-BB6A-926839684A06}" destId="{D0C9370C-EC9C-4DCE-928F-3E9F9529D547}" srcOrd="0" destOrd="0" parTransId="{D1D6C1F0-B2BA-4B4F-83AF-97192A24A176}" sibTransId="{11FAA23A-BA77-4349-9E00-FDFCCEC13030}"/>
    <dgm:cxn modelId="{A9FF1113-F9E7-442B-807D-CCA537A4AC5E}" srcId="{C0032532-42CC-4C52-B8EF-A0E0F9B7F3E6}" destId="{759E8CBB-BD5E-4B51-B724-8F7E4B0750B8}" srcOrd="0" destOrd="0" parTransId="{59DFAC0D-721A-4D40-B80C-AA9917075888}" sibTransId="{2C1E9A24-68FC-4CFA-8EAC-50FDCE5B8BA4}"/>
    <dgm:cxn modelId="{B15AE5CB-E60F-4F82-8F41-160EDD9B692D}" type="presOf" srcId="{87C77A1D-0063-423D-8D72-DE5BF91DF184}" destId="{577CEE3D-EB98-4527-B32E-7E35BE1F5C80}" srcOrd="0" destOrd="0" presId="urn:microsoft.com/office/officeart/2005/8/layout/vList5"/>
    <dgm:cxn modelId="{73434F9E-26C9-44A4-9E1A-235BECA93ABC}" type="presOf" srcId="{0532A578-4F5A-4DFF-92E4-5D1A53ECBA0D}" destId="{5A46D65F-0CE9-49C4-9DC6-71606CD55320}" srcOrd="0" destOrd="0" presId="urn:microsoft.com/office/officeart/2005/8/layout/vList5"/>
    <dgm:cxn modelId="{E528F392-B707-4361-ACA8-E4A3F1A8B0AA}" srcId="{8C41944D-80CE-44EE-B87E-96B245B084C9}" destId="{526E6C34-D616-4F7D-A011-2164871F7640}" srcOrd="0" destOrd="0" parTransId="{11863DBA-3252-4E4B-885A-CDF7E63B7BCE}" sibTransId="{6F36497B-E1F7-4FE0-989C-CA2AA4FCB7CA}"/>
    <dgm:cxn modelId="{9AF46E1E-4AE7-45A8-A8C3-18950A27A5E1}" type="presOf" srcId="{5476761C-E9B8-4EA5-9365-1CB22177C8D0}" destId="{7E3126BD-1D3E-457D-9772-888D5773E273}" srcOrd="0" destOrd="0" presId="urn:microsoft.com/office/officeart/2005/8/layout/vList5"/>
    <dgm:cxn modelId="{82293518-C30F-4B2E-84B3-FE4F2C72ECF3}" type="presOf" srcId="{A4781A64-BE42-4C50-9A13-F3C84FC1189E}" destId="{38310EAE-2867-4951-ADCF-8175244CC87D}" srcOrd="0" destOrd="0" presId="urn:microsoft.com/office/officeart/2005/8/layout/vList5"/>
    <dgm:cxn modelId="{82CB7818-ADCC-424B-B4EA-B5A57B245566}" type="presOf" srcId="{E7D16D95-DBDF-4CA6-B778-BADC7A5352E5}" destId="{74C21986-2853-42E3-B2EC-88D97267B1CD}" srcOrd="0" destOrd="0" presId="urn:microsoft.com/office/officeart/2005/8/layout/vList5"/>
    <dgm:cxn modelId="{8C87E9C2-21E0-4243-940D-035CBF3CC975}" type="presOf" srcId="{C0032532-42CC-4C52-B8EF-A0E0F9B7F3E6}" destId="{B9C77977-C999-4D0E-9234-50C2B70A2CC0}" srcOrd="0" destOrd="0" presId="urn:microsoft.com/office/officeart/2005/8/layout/vList5"/>
    <dgm:cxn modelId="{A2ABA065-319F-4AFB-AF08-1EED638F789A}" srcId="{9FC54EB9-3F46-4D51-842B-4E645078E70F}" destId="{0D5AEC30-7302-4A97-A229-978C20094DF7}" srcOrd="0" destOrd="0" parTransId="{F5899097-1938-44FC-AFFB-C4749AA7C5BA}" sibTransId="{14353D29-AA81-4A6A-BD04-67A8B8CED054}"/>
    <dgm:cxn modelId="{CD7ADE56-EF55-4AA0-918B-16BD9DB9DDAC}" srcId="{C0032532-42CC-4C52-B8EF-A0E0F9B7F3E6}" destId="{E7D16D95-DBDF-4CA6-B778-BADC7A5352E5}" srcOrd="1" destOrd="0" parTransId="{EF109232-8FD0-4657-A414-F2C0A8C5CD5A}" sibTransId="{5EE198EA-B441-4755-A51D-221B59B65186}"/>
    <dgm:cxn modelId="{0874F4E0-9DEC-48D6-950B-C2EDED27D998}" srcId="{14C6D703-8399-42C0-BCD7-D6D5B2443370}" destId="{5476761C-E9B8-4EA5-9365-1CB22177C8D0}" srcOrd="0" destOrd="0" parTransId="{6D56F181-BCCB-4E45-8761-9E4D667663A6}" sibTransId="{99DE61B7-77AD-4C97-BFB4-CCE328AEEEA2}"/>
    <dgm:cxn modelId="{4DD9FAF5-569C-4838-B58C-B65C98AC2F58}" type="presOf" srcId="{136C3E1E-2DBA-4157-BB6A-926839684A06}" destId="{C5620946-2B97-44B6-B847-0853ED450FB6}" srcOrd="0" destOrd="0" presId="urn:microsoft.com/office/officeart/2005/8/layout/vList5"/>
    <dgm:cxn modelId="{13E13541-431C-4D20-91EB-BF59CF703048}" srcId="{C0032532-42CC-4C52-B8EF-A0E0F9B7F3E6}" destId="{10CFE678-7558-4AC2-B650-4A892B4266BF}" srcOrd="9" destOrd="0" parTransId="{997744DA-9821-4250-9179-1DEDBCADFBAF}" sibTransId="{EAEA27B0-F170-493D-B70A-A2C53490272F}"/>
    <dgm:cxn modelId="{E30A5641-2993-48F9-9508-0F135BAD0D1D}" type="presOf" srcId="{0A7F9281-A289-4277-8058-953014E23EB5}" destId="{0E7C7FA8-5282-45F7-9C15-DA9F2FD68B9E}" srcOrd="0" destOrd="0" presId="urn:microsoft.com/office/officeart/2005/8/layout/vList5"/>
    <dgm:cxn modelId="{010B306B-0CF3-4830-BC3D-8534ABF20691}" type="presOf" srcId="{F8B642E1-AE26-4B33-A2B1-D1A67B4BBFE0}" destId="{673D52CD-BFDA-4212-838C-5118685631C3}" srcOrd="0" destOrd="0" presId="urn:microsoft.com/office/officeart/2005/8/layout/vList5"/>
    <dgm:cxn modelId="{9DA7F40E-C607-4F1E-8017-10504AADD844}" type="presOf" srcId="{0D5AEC30-7302-4A97-A229-978C20094DF7}" destId="{2700CA3A-8CC3-4374-B27F-C3BE116014D3}" srcOrd="0" destOrd="0" presId="urn:microsoft.com/office/officeart/2005/8/layout/vList5"/>
    <dgm:cxn modelId="{430C8C21-BD36-42F4-AB1A-4F2EC6D011A1}" type="presOf" srcId="{F4517AB7-54C5-410C-8814-621CFE2B352D}" destId="{F9670F88-8362-4341-9E14-D53FA2BF1305}" srcOrd="0" destOrd="0" presId="urn:microsoft.com/office/officeart/2005/8/layout/vList5"/>
    <dgm:cxn modelId="{C5071F08-C10B-44C0-ACF7-19F8E05827C2}" srcId="{C0032532-42CC-4C52-B8EF-A0E0F9B7F3E6}" destId="{86320B62-748F-4551-AE95-6291BDBB99D4}" srcOrd="7" destOrd="0" parTransId="{DA0A35FA-5F26-44D0-9066-53AFF1FCBD7E}" sibTransId="{281BE12C-8E6C-42DD-BBE3-3DF71C11D25A}"/>
    <dgm:cxn modelId="{C8940D2B-2300-41A5-B03E-1C73144E04E0}" srcId="{C0032532-42CC-4C52-B8EF-A0E0F9B7F3E6}" destId="{8C41944D-80CE-44EE-B87E-96B245B084C9}" srcOrd="8" destOrd="0" parTransId="{41FFE02F-79A3-40F9-A9D0-70820A48A5C7}" sibTransId="{A7575AA3-530F-400B-88AE-95003616B457}"/>
    <dgm:cxn modelId="{60F36BE1-3A3C-4F00-BD98-2044F14DB667}" srcId="{0A7F9281-A289-4277-8058-953014E23EB5}" destId="{F8B642E1-AE26-4B33-A2B1-D1A67B4BBFE0}" srcOrd="0" destOrd="0" parTransId="{E9A34E04-3A77-433F-8A27-8C6DD53AD428}" sibTransId="{356014AF-6503-43B4-9AB6-639A25D6D631}"/>
    <dgm:cxn modelId="{935F27BB-E4F1-47FC-9BA6-94692CF51DC8}" type="presOf" srcId="{D0C9370C-EC9C-4DCE-928F-3E9F9529D547}" destId="{24E22A02-4335-4F04-8DF1-A077C3797E85}" srcOrd="0" destOrd="0" presId="urn:microsoft.com/office/officeart/2005/8/layout/vList5"/>
    <dgm:cxn modelId="{E108570D-A644-4982-B9D3-58352707E937}" type="presOf" srcId="{8C41944D-80CE-44EE-B87E-96B245B084C9}" destId="{EBFC13C7-0586-48BD-8AE5-858325B8A690}" srcOrd="0" destOrd="0" presId="urn:microsoft.com/office/officeart/2005/8/layout/vList5"/>
    <dgm:cxn modelId="{8B277B20-C786-4C18-940D-881ED802A458}" srcId="{10CFE678-7558-4AC2-B650-4A892B4266BF}" destId="{0532A578-4F5A-4DFF-92E4-5D1A53ECBA0D}" srcOrd="0" destOrd="0" parTransId="{38A6B402-9E5A-4193-8905-F58CF044E215}" sibTransId="{E9362B35-E961-42BC-8096-56021E838B7E}"/>
    <dgm:cxn modelId="{4CC92A1F-1FFB-417F-97F9-C073D1774FE2}" srcId="{C0032532-42CC-4C52-B8EF-A0E0F9B7F3E6}" destId="{7F6ED586-BE03-43E9-A41C-018D6B4DFDDE}" srcOrd="10" destOrd="0" parTransId="{30CA0BD9-8AF7-493F-8FE3-60E178281EDE}" sibTransId="{E561828B-FF12-4ABB-9B06-E8B5A9D7FBFA}"/>
    <dgm:cxn modelId="{265E43E6-E9CA-4238-B23B-BB15247AA26B}" type="presOf" srcId="{526E6C34-D616-4F7D-A011-2164871F7640}" destId="{5C84256A-A53B-4254-8F06-2F79AEF14A5C}" srcOrd="0" destOrd="0" presId="urn:microsoft.com/office/officeart/2005/8/layout/vList5"/>
    <dgm:cxn modelId="{1A0A8FE0-C38B-451A-B664-2737316F81F3}" srcId="{C0032532-42CC-4C52-B8EF-A0E0F9B7F3E6}" destId="{14C6D703-8399-42C0-BCD7-D6D5B2443370}" srcOrd="2" destOrd="0" parTransId="{04D33D3C-55F5-4ECB-9DE9-79C35FAACD9C}" sibTransId="{C25386C7-435C-4620-9B90-953C5AC06987}"/>
    <dgm:cxn modelId="{C247C07A-1777-44E9-8316-23D0A88A24AF}" type="presOf" srcId="{10CFE678-7558-4AC2-B650-4A892B4266BF}" destId="{33F36436-006D-4FB4-B8A2-CEB9CEA66938}" srcOrd="0" destOrd="0" presId="urn:microsoft.com/office/officeart/2005/8/layout/vList5"/>
    <dgm:cxn modelId="{91FB7808-3C28-455B-B42B-E7E4E0F20939}" srcId="{C0032532-42CC-4C52-B8EF-A0E0F9B7F3E6}" destId="{136C3E1E-2DBA-4157-BB6A-926839684A06}" srcOrd="6" destOrd="0" parTransId="{240D198C-FA22-4B2D-B423-80FB7C656669}" sibTransId="{09D83E24-4C34-4A14-AFCC-F9DD9B1D6033}"/>
    <dgm:cxn modelId="{967DC721-9AAB-4B6C-8401-706A6186012A}" type="presOf" srcId="{ACEF7FF8-8882-4310-9057-A011A248C8E7}" destId="{72E6EF29-DC0A-4951-B97E-A1DAC25EB177}" srcOrd="0" destOrd="0" presId="urn:microsoft.com/office/officeart/2005/8/layout/vList5"/>
    <dgm:cxn modelId="{2A631584-3E54-45C5-BA76-085FE04B3BF8}" type="presOf" srcId="{759E8CBB-BD5E-4B51-B724-8F7E4B0750B8}" destId="{A9D416BD-514A-470C-ABC9-EEAC6ADCEDEE}" srcOrd="0" destOrd="0" presId="urn:microsoft.com/office/officeart/2005/8/layout/vList5"/>
    <dgm:cxn modelId="{53384ECE-6F6D-4156-87EF-3070A7363701}" type="presOf" srcId="{47418F82-810D-4CF1-8637-5FD907FBFEFC}" destId="{FB062295-CC4F-4A9C-AFC1-2B5348976A3E}" srcOrd="0" destOrd="0" presId="urn:microsoft.com/office/officeart/2005/8/layout/vList5"/>
    <dgm:cxn modelId="{7129DBA4-9170-4A6B-9B83-4B0A546FDBD1}" srcId="{C0032532-42CC-4C52-B8EF-A0E0F9B7F3E6}" destId="{0A7F9281-A289-4277-8058-953014E23EB5}" srcOrd="4" destOrd="0" parTransId="{1774917A-ADD0-42E2-BA6C-B6C213254445}" sibTransId="{55F1B223-C9E7-4495-8DFE-F590A2BDBF6F}"/>
    <dgm:cxn modelId="{6B6BD2A6-A359-401C-AD14-CEC7595CE6C5}" type="presOf" srcId="{14C6D703-8399-42C0-BCD7-D6D5B2443370}" destId="{1D24CE8F-55D1-4320-8093-E54F82F2ACE7}" srcOrd="0" destOrd="0" presId="urn:microsoft.com/office/officeart/2005/8/layout/vList5"/>
    <dgm:cxn modelId="{7471DEB0-404D-48A7-9EC0-129993EC25B4}" type="presParOf" srcId="{B9C77977-C999-4D0E-9234-50C2B70A2CC0}" destId="{C7D181D0-9831-4AF7-BA65-1681FD9C1760}" srcOrd="0" destOrd="0" presId="urn:microsoft.com/office/officeart/2005/8/layout/vList5"/>
    <dgm:cxn modelId="{438E141E-BB0C-43BD-A1BD-50C06930109B}" type="presParOf" srcId="{C7D181D0-9831-4AF7-BA65-1681FD9C1760}" destId="{A9D416BD-514A-470C-ABC9-EEAC6ADCEDEE}" srcOrd="0" destOrd="0" presId="urn:microsoft.com/office/officeart/2005/8/layout/vList5"/>
    <dgm:cxn modelId="{7CF36DC8-A8C5-481A-B685-02EEDFC3A4DA}" type="presParOf" srcId="{C7D181D0-9831-4AF7-BA65-1681FD9C1760}" destId="{FB062295-CC4F-4A9C-AFC1-2B5348976A3E}" srcOrd="1" destOrd="0" presId="urn:microsoft.com/office/officeart/2005/8/layout/vList5"/>
    <dgm:cxn modelId="{6578A124-B63C-4160-BC65-32B70C6D0F9F}" type="presParOf" srcId="{B9C77977-C999-4D0E-9234-50C2B70A2CC0}" destId="{032433DB-9EF5-4817-89C6-502A78C96D2C}" srcOrd="1" destOrd="0" presId="urn:microsoft.com/office/officeart/2005/8/layout/vList5"/>
    <dgm:cxn modelId="{2E0B6521-38AC-47E5-9B15-4C0E53364652}" type="presParOf" srcId="{B9C77977-C999-4D0E-9234-50C2B70A2CC0}" destId="{D462BCFE-AD9D-4930-B6FE-A739B6867C6C}" srcOrd="2" destOrd="0" presId="urn:microsoft.com/office/officeart/2005/8/layout/vList5"/>
    <dgm:cxn modelId="{F3B1FAB4-0677-4908-A856-3E443FE8BD3F}" type="presParOf" srcId="{D462BCFE-AD9D-4930-B6FE-A739B6867C6C}" destId="{74C21986-2853-42E3-B2EC-88D97267B1CD}" srcOrd="0" destOrd="0" presId="urn:microsoft.com/office/officeart/2005/8/layout/vList5"/>
    <dgm:cxn modelId="{B67FB77F-D758-4FB7-B7AE-46E6218B7EEB}" type="presParOf" srcId="{D462BCFE-AD9D-4930-B6FE-A739B6867C6C}" destId="{72E6EF29-DC0A-4951-B97E-A1DAC25EB177}" srcOrd="1" destOrd="0" presId="urn:microsoft.com/office/officeart/2005/8/layout/vList5"/>
    <dgm:cxn modelId="{46153A7B-7064-4D8E-96F1-F52B0D488B91}" type="presParOf" srcId="{B9C77977-C999-4D0E-9234-50C2B70A2CC0}" destId="{FCCFED1B-4084-4AB0-8013-719A115DDA4D}" srcOrd="3" destOrd="0" presId="urn:microsoft.com/office/officeart/2005/8/layout/vList5"/>
    <dgm:cxn modelId="{90978D18-DBC1-4A97-8F2B-568E7D42E5B7}" type="presParOf" srcId="{B9C77977-C999-4D0E-9234-50C2B70A2CC0}" destId="{F63AC187-03AE-4558-8E47-85DC7C3CF15C}" srcOrd="4" destOrd="0" presId="urn:microsoft.com/office/officeart/2005/8/layout/vList5"/>
    <dgm:cxn modelId="{A211C746-4AF9-4A51-9F33-E57F669158F5}" type="presParOf" srcId="{F63AC187-03AE-4558-8E47-85DC7C3CF15C}" destId="{1D24CE8F-55D1-4320-8093-E54F82F2ACE7}" srcOrd="0" destOrd="0" presId="urn:microsoft.com/office/officeart/2005/8/layout/vList5"/>
    <dgm:cxn modelId="{BEEEF278-4762-44D5-8A9F-E1BBC9EDC14F}" type="presParOf" srcId="{F63AC187-03AE-4558-8E47-85DC7C3CF15C}" destId="{7E3126BD-1D3E-457D-9772-888D5773E273}" srcOrd="1" destOrd="0" presId="urn:microsoft.com/office/officeart/2005/8/layout/vList5"/>
    <dgm:cxn modelId="{060E903B-03FF-4DEF-9E72-24355C6C5A8F}" type="presParOf" srcId="{B9C77977-C999-4D0E-9234-50C2B70A2CC0}" destId="{78A7BE81-87DD-4615-BE02-4778DAE65817}" srcOrd="5" destOrd="0" presId="urn:microsoft.com/office/officeart/2005/8/layout/vList5"/>
    <dgm:cxn modelId="{8799CF71-63FC-4DAA-81B4-BE223BCDE4AA}" type="presParOf" srcId="{B9C77977-C999-4D0E-9234-50C2B70A2CC0}" destId="{F1587EE1-D76A-4334-B4F1-D289FF2FF99A}" srcOrd="6" destOrd="0" presId="urn:microsoft.com/office/officeart/2005/8/layout/vList5"/>
    <dgm:cxn modelId="{8A5E2A4D-ED3A-4FE8-8CF4-A00071BA98FE}" type="presParOf" srcId="{F1587EE1-D76A-4334-B4F1-D289FF2FF99A}" destId="{577CEE3D-EB98-4527-B32E-7E35BE1F5C80}" srcOrd="0" destOrd="0" presId="urn:microsoft.com/office/officeart/2005/8/layout/vList5"/>
    <dgm:cxn modelId="{D92F475C-BBAC-4ED3-B8F0-457383FA2FA1}" type="presParOf" srcId="{F1587EE1-D76A-4334-B4F1-D289FF2FF99A}" destId="{38310EAE-2867-4951-ADCF-8175244CC87D}" srcOrd="1" destOrd="0" presId="urn:microsoft.com/office/officeart/2005/8/layout/vList5"/>
    <dgm:cxn modelId="{768CD235-0E45-41FE-8DF6-21E1A7B52369}" type="presParOf" srcId="{B9C77977-C999-4D0E-9234-50C2B70A2CC0}" destId="{466DEF41-1BDE-45B8-871E-B6219EC0EDE6}" srcOrd="7" destOrd="0" presId="urn:microsoft.com/office/officeart/2005/8/layout/vList5"/>
    <dgm:cxn modelId="{9A250238-DD27-452D-8DAA-AE5AD62E253A}" type="presParOf" srcId="{B9C77977-C999-4D0E-9234-50C2B70A2CC0}" destId="{22177BE0-133F-4EB7-A536-CEF3E5D4591B}" srcOrd="8" destOrd="0" presId="urn:microsoft.com/office/officeart/2005/8/layout/vList5"/>
    <dgm:cxn modelId="{EF1F4F19-1CD0-4724-8888-3981CDF9097B}" type="presParOf" srcId="{22177BE0-133F-4EB7-A536-CEF3E5D4591B}" destId="{0E7C7FA8-5282-45F7-9C15-DA9F2FD68B9E}" srcOrd="0" destOrd="0" presId="urn:microsoft.com/office/officeart/2005/8/layout/vList5"/>
    <dgm:cxn modelId="{57F8E8DB-F611-4565-A276-6CAEA9632517}" type="presParOf" srcId="{22177BE0-133F-4EB7-A536-CEF3E5D4591B}" destId="{673D52CD-BFDA-4212-838C-5118685631C3}" srcOrd="1" destOrd="0" presId="urn:microsoft.com/office/officeart/2005/8/layout/vList5"/>
    <dgm:cxn modelId="{DEF5FB2C-DA85-463E-97BD-7384C0D93F6E}" type="presParOf" srcId="{B9C77977-C999-4D0E-9234-50C2B70A2CC0}" destId="{65FE9DE7-0A75-4B2D-9228-B7361095C06E}" srcOrd="9" destOrd="0" presId="urn:microsoft.com/office/officeart/2005/8/layout/vList5"/>
    <dgm:cxn modelId="{CCD34C47-10E2-4900-8342-B605417F2C5A}" type="presParOf" srcId="{B9C77977-C999-4D0E-9234-50C2B70A2CC0}" destId="{D17B3E2E-5BDC-4A8F-AB56-B8CB757372CD}" srcOrd="10" destOrd="0" presId="urn:microsoft.com/office/officeart/2005/8/layout/vList5"/>
    <dgm:cxn modelId="{BD295A27-7CB2-4253-8A70-F57A2C3A3ADA}" type="presParOf" srcId="{D17B3E2E-5BDC-4A8F-AB56-B8CB757372CD}" destId="{BA4F1A95-0CCB-4B3F-BA65-FFAFD8122C65}" srcOrd="0" destOrd="0" presId="urn:microsoft.com/office/officeart/2005/8/layout/vList5"/>
    <dgm:cxn modelId="{07D89A4B-4062-4131-9E66-F099E895ADF4}" type="presParOf" srcId="{D17B3E2E-5BDC-4A8F-AB56-B8CB757372CD}" destId="{2700CA3A-8CC3-4374-B27F-C3BE116014D3}" srcOrd="1" destOrd="0" presId="urn:microsoft.com/office/officeart/2005/8/layout/vList5"/>
    <dgm:cxn modelId="{65BC9CFC-1D36-4CD6-85BC-B42F2E268DF1}" type="presParOf" srcId="{B9C77977-C999-4D0E-9234-50C2B70A2CC0}" destId="{11447ED9-8719-43E5-BA72-DFDE98821009}" srcOrd="11" destOrd="0" presId="urn:microsoft.com/office/officeart/2005/8/layout/vList5"/>
    <dgm:cxn modelId="{2D69B827-BED2-482E-93E1-4A365F9CC7B3}" type="presParOf" srcId="{B9C77977-C999-4D0E-9234-50C2B70A2CC0}" destId="{4BF4B384-7481-457A-987E-7991B00C84D2}" srcOrd="12" destOrd="0" presId="urn:microsoft.com/office/officeart/2005/8/layout/vList5"/>
    <dgm:cxn modelId="{1755A0F0-9DEF-4CAB-A568-9E94B5769E2E}" type="presParOf" srcId="{4BF4B384-7481-457A-987E-7991B00C84D2}" destId="{C5620946-2B97-44B6-B847-0853ED450FB6}" srcOrd="0" destOrd="0" presId="urn:microsoft.com/office/officeart/2005/8/layout/vList5"/>
    <dgm:cxn modelId="{04DA3C5D-BC71-44F2-AC83-F5D5C97275D3}" type="presParOf" srcId="{4BF4B384-7481-457A-987E-7991B00C84D2}" destId="{24E22A02-4335-4F04-8DF1-A077C3797E85}" srcOrd="1" destOrd="0" presId="urn:microsoft.com/office/officeart/2005/8/layout/vList5"/>
    <dgm:cxn modelId="{F33BEBAD-D1DD-41EA-9233-26E1A53873C6}" type="presParOf" srcId="{B9C77977-C999-4D0E-9234-50C2B70A2CC0}" destId="{170C85B6-D687-4E2A-88BC-6579DD8B090F}" srcOrd="13" destOrd="0" presId="urn:microsoft.com/office/officeart/2005/8/layout/vList5"/>
    <dgm:cxn modelId="{BF13DADD-D277-4EFA-98C1-18A6BC880A03}" type="presParOf" srcId="{B9C77977-C999-4D0E-9234-50C2B70A2CC0}" destId="{A85F9E3E-3B44-473E-837B-1A8F4C8FE8F2}" srcOrd="14" destOrd="0" presId="urn:microsoft.com/office/officeart/2005/8/layout/vList5"/>
    <dgm:cxn modelId="{2314DF58-9765-447C-AB63-CC9A763A8754}" type="presParOf" srcId="{A85F9E3E-3B44-473E-837B-1A8F4C8FE8F2}" destId="{5E4281C3-5976-4072-8181-1990F8231639}" srcOrd="0" destOrd="0" presId="urn:microsoft.com/office/officeart/2005/8/layout/vList5"/>
    <dgm:cxn modelId="{F8C28D4D-EFBF-42B8-A944-50BA6DDC3140}" type="presParOf" srcId="{A85F9E3E-3B44-473E-837B-1A8F4C8FE8F2}" destId="{1021B233-01E4-4DEA-9919-E19F669CF798}" srcOrd="1" destOrd="0" presId="urn:microsoft.com/office/officeart/2005/8/layout/vList5"/>
    <dgm:cxn modelId="{53370828-8BC4-4B0D-B47A-69F0910177A8}" type="presParOf" srcId="{B9C77977-C999-4D0E-9234-50C2B70A2CC0}" destId="{C7408ECD-2650-4E7E-B712-ECD09A4E3DE6}" srcOrd="15" destOrd="0" presId="urn:microsoft.com/office/officeart/2005/8/layout/vList5"/>
    <dgm:cxn modelId="{EB335A1C-B09B-4625-9C6F-41952FEE91BA}" type="presParOf" srcId="{B9C77977-C999-4D0E-9234-50C2B70A2CC0}" destId="{0E08AD0B-C2F6-4261-B8D0-1E3BA9919BC2}" srcOrd="16" destOrd="0" presId="urn:microsoft.com/office/officeart/2005/8/layout/vList5"/>
    <dgm:cxn modelId="{E013F1CC-2002-48B0-BF85-ED3B492A913A}" type="presParOf" srcId="{0E08AD0B-C2F6-4261-B8D0-1E3BA9919BC2}" destId="{EBFC13C7-0586-48BD-8AE5-858325B8A690}" srcOrd="0" destOrd="0" presId="urn:microsoft.com/office/officeart/2005/8/layout/vList5"/>
    <dgm:cxn modelId="{889BB4C6-89DD-42B0-9F66-948155ADA511}" type="presParOf" srcId="{0E08AD0B-C2F6-4261-B8D0-1E3BA9919BC2}" destId="{5C84256A-A53B-4254-8F06-2F79AEF14A5C}" srcOrd="1" destOrd="0" presId="urn:microsoft.com/office/officeart/2005/8/layout/vList5"/>
    <dgm:cxn modelId="{816630DA-4906-4834-B49B-A1AD87394FBC}" type="presParOf" srcId="{B9C77977-C999-4D0E-9234-50C2B70A2CC0}" destId="{2ACC3534-A17F-4A7E-AAF6-C5894A925BF1}" srcOrd="17" destOrd="0" presId="urn:microsoft.com/office/officeart/2005/8/layout/vList5"/>
    <dgm:cxn modelId="{003D09C0-B554-44C8-B251-846FA028C4F5}" type="presParOf" srcId="{B9C77977-C999-4D0E-9234-50C2B70A2CC0}" destId="{B203ADAF-7166-494A-B2ED-E0D7A4888695}" srcOrd="18" destOrd="0" presId="urn:microsoft.com/office/officeart/2005/8/layout/vList5"/>
    <dgm:cxn modelId="{6FA40E7C-6150-4C30-A41E-0D2CE42CB7C2}" type="presParOf" srcId="{B203ADAF-7166-494A-B2ED-E0D7A4888695}" destId="{33F36436-006D-4FB4-B8A2-CEB9CEA66938}" srcOrd="0" destOrd="0" presId="urn:microsoft.com/office/officeart/2005/8/layout/vList5"/>
    <dgm:cxn modelId="{60A47562-6C76-4995-8542-2D5E72D39B16}" type="presParOf" srcId="{B203ADAF-7166-494A-B2ED-E0D7A4888695}" destId="{5A46D65F-0CE9-49C4-9DC6-71606CD55320}" srcOrd="1" destOrd="0" presId="urn:microsoft.com/office/officeart/2005/8/layout/vList5"/>
    <dgm:cxn modelId="{9B8012B3-7EE8-49C1-B2E3-F965546C293D}" type="presParOf" srcId="{B9C77977-C999-4D0E-9234-50C2B70A2CC0}" destId="{B3D818FF-E5B0-41BD-B003-954CD310F13E}" srcOrd="19" destOrd="0" presId="urn:microsoft.com/office/officeart/2005/8/layout/vList5"/>
    <dgm:cxn modelId="{56F04440-FD0C-47B9-8A84-C9F00C312284}" type="presParOf" srcId="{B9C77977-C999-4D0E-9234-50C2B70A2CC0}" destId="{6D677245-F3C7-4C41-8C6D-7CE840BB3466}" srcOrd="20" destOrd="0" presId="urn:microsoft.com/office/officeart/2005/8/layout/vList5"/>
    <dgm:cxn modelId="{CB403330-DF60-4F5D-9F7C-D784DB3D37C0}" type="presParOf" srcId="{6D677245-F3C7-4C41-8C6D-7CE840BB3466}" destId="{2FD0CEC3-FEA0-47A9-819E-7FDA95753E22}" srcOrd="0" destOrd="0" presId="urn:microsoft.com/office/officeart/2005/8/layout/vList5"/>
    <dgm:cxn modelId="{A9944904-1DAF-4EF1-9185-FD7F02E1EDE0}" type="presParOf" srcId="{6D677245-F3C7-4C41-8C6D-7CE840BB3466}" destId="{F9670F88-8362-4341-9E14-D53FA2BF13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390AA-CBD2-451D-A744-9481BD724F88}">
      <dsp:nvSpPr>
        <dsp:cNvPr id="0" name=""/>
        <dsp:cNvSpPr/>
      </dsp:nvSpPr>
      <dsp:spPr>
        <a:xfrm>
          <a:off x="0" y="2834"/>
          <a:ext cx="8229599" cy="887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1. Non-small </a:t>
          </a:r>
          <a:r>
            <a:rPr lang="pl-PL" sz="3700" kern="1200" dirty="0" err="1" smtClean="0"/>
            <a:t>cell</a:t>
          </a:r>
          <a:r>
            <a:rPr lang="pl-PL" sz="3700" kern="1200" dirty="0" smtClean="0"/>
            <a:t> </a:t>
          </a:r>
          <a:r>
            <a:rPr lang="pl-PL" sz="3700" kern="1200" dirty="0" err="1" smtClean="0"/>
            <a:t>lung</a:t>
          </a:r>
          <a:r>
            <a:rPr lang="pl-PL" sz="3700" kern="1200" dirty="0" smtClean="0"/>
            <a:t> </a:t>
          </a:r>
          <a:r>
            <a:rPr lang="pl-PL" sz="3700" kern="1200" dirty="0" err="1" smtClean="0"/>
            <a:t>cancer</a:t>
          </a:r>
          <a:endParaRPr lang="pl-PL" sz="3700" kern="1200" dirty="0"/>
        </a:p>
      </dsp:txBody>
      <dsp:txXfrm>
        <a:off x="43321" y="46155"/>
        <a:ext cx="8142957" cy="800803"/>
      </dsp:txXfrm>
    </dsp:sp>
    <dsp:sp modelId="{B43DC93F-0A63-40F2-BF65-D7BA9794341E}">
      <dsp:nvSpPr>
        <dsp:cNvPr id="0" name=""/>
        <dsp:cNvSpPr/>
      </dsp:nvSpPr>
      <dsp:spPr>
        <a:xfrm>
          <a:off x="0" y="890280"/>
          <a:ext cx="8229599" cy="1991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900" kern="1200" dirty="0" err="1" smtClean="0"/>
            <a:t>Adenocarcinoma</a:t>
          </a:r>
          <a:r>
            <a:rPr lang="pl-PL" sz="2900" kern="1200" dirty="0" smtClean="0"/>
            <a:t> (40%)</a:t>
          </a:r>
          <a:endParaRPr lang="pl-PL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900" kern="1200" dirty="0" err="1" smtClean="0"/>
            <a:t>Squamous</a:t>
          </a:r>
          <a:r>
            <a:rPr lang="pl-PL" sz="2900" kern="1200" dirty="0" smtClean="0"/>
            <a:t> </a:t>
          </a:r>
          <a:r>
            <a:rPr lang="pl-PL" sz="2900" kern="1200" dirty="0" err="1" smtClean="0"/>
            <a:t>cell</a:t>
          </a:r>
          <a:r>
            <a:rPr lang="pl-PL" sz="2900" kern="1200" dirty="0" smtClean="0"/>
            <a:t> carcinoma (30%)</a:t>
          </a:r>
          <a:endParaRPr lang="pl-PL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900" kern="1200" dirty="0" err="1" smtClean="0"/>
            <a:t>Large</a:t>
          </a:r>
          <a:r>
            <a:rPr lang="pl-PL" sz="2900" kern="1200" dirty="0" smtClean="0"/>
            <a:t> </a:t>
          </a:r>
          <a:r>
            <a:rPr lang="pl-PL" sz="2900" kern="1200" dirty="0" err="1" smtClean="0"/>
            <a:t>cell</a:t>
          </a:r>
          <a:r>
            <a:rPr lang="pl-PL" sz="2900" kern="1200" dirty="0" smtClean="0"/>
            <a:t> carcinoma (10%)</a:t>
          </a:r>
          <a:endParaRPr lang="pl-PL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900" kern="1200" dirty="0" err="1" smtClean="0"/>
            <a:t>Carcinoid</a:t>
          </a:r>
          <a:r>
            <a:rPr lang="pl-PL" sz="2900" kern="1200" dirty="0" smtClean="0"/>
            <a:t> </a:t>
          </a:r>
          <a:r>
            <a:rPr lang="pl-PL" sz="2900" kern="1200" dirty="0" err="1" smtClean="0"/>
            <a:t>tumors</a:t>
          </a:r>
          <a:r>
            <a:rPr lang="pl-PL" sz="2900" kern="1200" dirty="0" smtClean="0"/>
            <a:t> (</a:t>
          </a:r>
          <a:r>
            <a:rPr lang="pl-PL" sz="2900" kern="1200" dirty="0" err="1" smtClean="0"/>
            <a:t>rare</a:t>
          </a:r>
          <a:r>
            <a:rPr lang="pl-PL" sz="2900" kern="1200" dirty="0" smtClean="0"/>
            <a:t>)</a:t>
          </a:r>
          <a:endParaRPr lang="pl-PL" sz="2900" kern="1200" dirty="0"/>
        </a:p>
      </dsp:txBody>
      <dsp:txXfrm>
        <a:off x="0" y="890280"/>
        <a:ext cx="8229599" cy="1991339"/>
      </dsp:txXfrm>
    </dsp:sp>
    <dsp:sp modelId="{07B214DB-6784-476C-9183-4A177496D18C}">
      <dsp:nvSpPr>
        <dsp:cNvPr id="0" name=""/>
        <dsp:cNvSpPr/>
      </dsp:nvSpPr>
      <dsp:spPr>
        <a:xfrm>
          <a:off x="0" y="2881620"/>
          <a:ext cx="8229599" cy="8874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2. Small </a:t>
          </a:r>
          <a:r>
            <a:rPr lang="pl-PL" sz="3700" kern="1200" dirty="0" err="1" smtClean="0"/>
            <a:t>cell</a:t>
          </a:r>
          <a:r>
            <a:rPr lang="pl-PL" sz="3700" kern="1200" dirty="0" smtClean="0"/>
            <a:t> </a:t>
          </a:r>
          <a:r>
            <a:rPr lang="pl-PL" sz="3700" kern="1200" dirty="0" err="1" smtClean="0"/>
            <a:t>lung</a:t>
          </a:r>
          <a:r>
            <a:rPr lang="pl-PL" sz="3700" kern="1200" dirty="0" smtClean="0"/>
            <a:t> </a:t>
          </a:r>
          <a:r>
            <a:rPr lang="pl-PL" sz="3700" kern="1200" dirty="0" err="1" smtClean="0"/>
            <a:t>cancer</a:t>
          </a:r>
          <a:r>
            <a:rPr lang="pl-PL" sz="3700" kern="1200" dirty="0" smtClean="0"/>
            <a:t> (15%)</a:t>
          </a:r>
          <a:endParaRPr lang="pl-PL" sz="3700" kern="1200" dirty="0"/>
        </a:p>
      </dsp:txBody>
      <dsp:txXfrm>
        <a:off x="43321" y="2924941"/>
        <a:ext cx="8142957" cy="800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62295-CC4F-4A9C-AFC1-2B5348976A3E}">
      <dsp:nvSpPr>
        <dsp:cNvPr id="0" name=""/>
        <dsp:cNvSpPr/>
      </dsp:nvSpPr>
      <dsp:spPr>
        <a:xfrm rot="5400000">
          <a:off x="4672929" y="-2468635"/>
          <a:ext cx="262264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err="1" smtClean="0"/>
            <a:t>Normal</a:t>
          </a:r>
          <a:r>
            <a:rPr lang="pl-PL" sz="1200" kern="1200" dirty="0" smtClean="0"/>
            <a:t>; no </a:t>
          </a:r>
          <a:r>
            <a:rPr lang="pl-PL" sz="1200" kern="1200" dirty="0" err="1" smtClean="0"/>
            <a:t>complaints</a:t>
          </a:r>
          <a:r>
            <a:rPr lang="pl-PL" sz="1200" kern="1200" dirty="0" smtClean="0"/>
            <a:t>, no </a:t>
          </a:r>
          <a:r>
            <a:rPr lang="pl-PL" sz="1200" kern="1200" dirty="0" err="1" smtClean="0"/>
            <a:t>evidence</a:t>
          </a:r>
          <a:r>
            <a:rPr lang="pl-PL" sz="1200" kern="1200" dirty="0" smtClean="0"/>
            <a:t> of </a:t>
          </a:r>
          <a:r>
            <a:rPr lang="pl-PL" sz="1200" kern="1200" dirty="0" err="1" smtClean="0"/>
            <a:t>disease</a:t>
          </a:r>
          <a:endParaRPr lang="pl-PL" sz="1200" kern="1200" dirty="0"/>
        </a:p>
      </dsp:txBody>
      <dsp:txXfrm rot="-5400000">
        <a:off x="2170590" y="46507"/>
        <a:ext cx="5254141" cy="236658"/>
      </dsp:txXfrm>
    </dsp:sp>
    <dsp:sp modelId="{A9D416BD-514A-470C-ABC9-EEAC6ADCEDEE}">
      <dsp:nvSpPr>
        <dsp:cNvPr id="0" name=""/>
        <dsp:cNvSpPr/>
      </dsp:nvSpPr>
      <dsp:spPr>
        <a:xfrm>
          <a:off x="792066" y="920"/>
          <a:ext cx="1378523" cy="3278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100</a:t>
          </a:r>
          <a:endParaRPr lang="pl-PL" sz="1600" kern="1200" dirty="0"/>
        </a:p>
      </dsp:txBody>
      <dsp:txXfrm>
        <a:off x="808069" y="16923"/>
        <a:ext cx="1346517" cy="295825"/>
      </dsp:txXfrm>
    </dsp:sp>
    <dsp:sp modelId="{72E6EF29-DC0A-4951-B97E-A1DAC25EB177}">
      <dsp:nvSpPr>
        <dsp:cNvPr id="0" name=""/>
        <dsp:cNvSpPr/>
      </dsp:nvSpPr>
      <dsp:spPr>
        <a:xfrm rot="5400000">
          <a:off x="4672870" y="-2124412"/>
          <a:ext cx="262264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err="1" smtClean="0"/>
            <a:t>Able</a:t>
          </a:r>
          <a:r>
            <a:rPr lang="pl-PL" sz="1200" kern="1200" dirty="0" smtClean="0"/>
            <a:t> to </a:t>
          </a:r>
          <a:r>
            <a:rPr lang="pl-PL" sz="1200" kern="1200" dirty="0" err="1" smtClean="0"/>
            <a:t>carry</a:t>
          </a:r>
          <a:r>
            <a:rPr lang="pl-PL" sz="1200" kern="1200" dirty="0" smtClean="0"/>
            <a:t> on </a:t>
          </a:r>
          <a:r>
            <a:rPr lang="pl-PL" sz="1200" kern="1200" dirty="0" err="1" smtClean="0"/>
            <a:t>normal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activity</a:t>
          </a:r>
          <a:r>
            <a:rPr lang="pl-PL" sz="1200" kern="1200" dirty="0" smtClean="0"/>
            <a:t>; minor </a:t>
          </a:r>
          <a:r>
            <a:rPr lang="pl-PL" sz="1200" kern="1200" dirty="0" err="1" smtClean="0"/>
            <a:t>signs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or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symptoms</a:t>
          </a:r>
          <a:r>
            <a:rPr lang="pl-PL" sz="1200" kern="1200" dirty="0" smtClean="0"/>
            <a:t> of </a:t>
          </a:r>
          <a:r>
            <a:rPr lang="pl-PL" sz="1200" kern="1200" dirty="0" err="1" smtClean="0"/>
            <a:t>disease</a:t>
          </a:r>
          <a:endParaRPr lang="pl-PL" sz="1200" kern="1200" dirty="0"/>
        </a:p>
      </dsp:txBody>
      <dsp:txXfrm rot="-5400000">
        <a:off x="2170531" y="390730"/>
        <a:ext cx="5254141" cy="236658"/>
      </dsp:txXfrm>
    </dsp:sp>
    <dsp:sp modelId="{74C21986-2853-42E3-B2EC-88D97267B1CD}">
      <dsp:nvSpPr>
        <dsp:cNvPr id="0" name=""/>
        <dsp:cNvSpPr/>
      </dsp:nvSpPr>
      <dsp:spPr>
        <a:xfrm>
          <a:off x="792066" y="345143"/>
          <a:ext cx="1378464" cy="3278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90</a:t>
          </a:r>
          <a:endParaRPr lang="pl-PL" sz="1600" kern="1200" dirty="0"/>
        </a:p>
      </dsp:txBody>
      <dsp:txXfrm>
        <a:off x="808069" y="361146"/>
        <a:ext cx="1346458" cy="295825"/>
      </dsp:txXfrm>
    </dsp:sp>
    <dsp:sp modelId="{7E3126BD-1D3E-457D-9772-888D5773E273}">
      <dsp:nvSpPr>
        <dsp:cNvPr id="0" name=""/>
        <dsp:cNvSpPr/>
      </dsp:nvSpPr>
      <dsp:spPr>
        <a:xfrm rot="5400000">
          <a:off x="4672870" y="-1780190"/>
          <a:ext cx="262264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err="1" smtClean="0"/>
            <a:t>Normal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activity</a:t>
          </a:r>
          <a:r>
            <a:rPr lang="pl-PL" sz="1200" kern="1200" dirty="0" smtClean="0"/>
            <a:t> with </a:t>
          </a:r>
          <a:r>
            <a:rPr lang="pl-PL" sz="1200" kern="1200" dirty="0" err="1" smtClean="0"/>
            <a:t>effort</a:t>
          </a:r>
          <a:r>
            <a:rPr lang="pl-PL" sz="1200" kern="1200" dirty="0" smtClean="0"/>
            <a:t>, </a:t>
          </a:r>
          <a:r>
            <a:rPr lang="pl-PL" sz="1200" kern="1200" dirty="0" err="1" smtClean="0"/>
            <a:t>some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signs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or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symptoms</a:t>
          </a:r>
          <a:r>
            <a:rPr lang="pl-PL" sz="1200" kern="1200" dirty="0" smtClean="0"/>
            <a:t> of </a:t>
          </a:r>
          <a:r>
            <a:rPr lang="pl-PL" sz="1200" kern="1200" dirty="0" err="1" smtClean="0"/>
            <a:t>disease</a:t>
          </a:r>
          <a:endParaRPr lang="pl-PL" sz="1200" kern="1200" dirty="0"/>
        </a:p>
      </dsp:txBody>
      <dsp:txXfrm rot="-5400000">
        <a:off x="2170531" y="734952"/>
        <a:ext cx="5254141" cy="236658"/>
      </dsp:txXfrm>
    </dsp:sp>
    <dsp:sp modelId="{1D24CE8F-55D1-4320-8093-E54F82F2ACE7}">
      <dsp:nvSpPr>
        <dsp:cNvPr id="0" name=""/>
        <dsp:cNvSpPr/>
      </dsp:nvSpPr>
      <dsp:spPr>
        <a:xfrm>
          <a:off x="792066" y="689366"/>
          <a:ext cx="1378464" cy="32783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80</a:t>
          </a:r>
          <a:endParaRPr lang="pl-PL" sz="1600" kern="1200" dirty="0"/>
        </a:p>
      </dsp:txBody>
      <dsp:txXfrm>
        <a:off x="808069" y="705369"/>
        <a:ext cx="1346458" cy="295825"/>
      </dsp:txXfrm>
    </dsp:sp>
    <dsp:sp modelId="{38310EAE-2867-4951-ADCF-8175244CC87D}">
      <dsp:nvSpPr>
        <dsp:cNvPr id="0" name=""/>
        <dsp:cNvSpPr/>
      </dsp:nvSpPr>
      <dsp:spPr>
        <a:xfrm rot="5400000">
          <a:off x="4672929" y="-1435967"/>
          <a:ext cx="262264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err="1" smtClean="0"/>
            <a:t>Cares</a:t>
          </a:r>
          <a:r>
            <a:rPr lang="pl-PL" sz="1200" kern="1200" dirty="0" smtClean="0"/>
            <a:t> for </a:t>
          </a:r>
          <a:r>
            <a:rPr lang="pl-PL" sz="1200" kern="1200" dirty="0" err="1" smtClean="0"/>
            <a:t>self</a:t>
          </a:r>
          <a:r>
            <a:rPr lang="pl-PL" sz="1200" kern="1200" dirty="0" smtClean="0"/>
            <a:t>; </a:t>
          </a:r>
          <a:r>
            <a:rPr lang="pl-PL" sz="1200" kern="1200" dirty="0" err="1" smtClean="0"/>
            <a:t>unable</a:t>
          </a:r>
          <a:r>
            <a:rPr lang="pl-PL" sz="1200" kern="1200" dirty="0" smtClean="0"/>
            <a:t> to </a:t>
          </a:r>
          <a:r>
            <a:rPr lang="pl-PL" sz="1200" kern="1200" dirty="0" err="1" smtClean="0"/>
            <a:t>carry</a:t>
          </a:r>
          <a:r>
            <a:rPr lang="pl-PL" sz="1200" kern="1200" dirty="0" smtClean="0"/>
            <a:t> on </a:t>
          </a:r>
          <a:r>
            <a:rPr lang="pl-PL" sz="1200" kern="1200" dirty="0" err="1" smtClean="0"/>
            <a:t>normal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activity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or</a:t>
          </a:r>
          <a:r>
            <a:rPr lang="pl-PL" sz="1200" kern="1200" dirty="0" smtClean="0"/>
            <a:t> to do </a:t>
          </a:r>
          <a:r>
            <a:rPr lang="pl-PL" sz="1200" kern="1200" dirty="0" err="1" smtClean="0"/>
            <a:t>active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work</a:t>
          </a:r>
          <a:endParaRPr lang="pl-PL" sz="1200" kern="1200" dirty="0"/>
        </a:p>
      </dsp:txBody>
      <dsp:txXfrm rot="-5400000">
        <a:off x="2170590" y="1079175"/>
        <a:ext cx="5254141" cy="236658"/>
      </dsp:txXfrm>
    </dsp:sp>
    <dsp:sp modelId="{577CEE3D-EB98-4527-B32E-7E35BE1F5C80}">
      <dsp:nvSpPr>
        <dsp:cNvPr id="0" name=""/>
        <dsp:cNvSpPr/>
      </dsp:nvSpPr>
      <dsp:spPr>
        <a:xfrm>
          <a:off x="792066" y="1033589"/>
          <a:ext cx="1378523" cy="3278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70</a:t>
          </a:r>
          <a:endParaRPr lang="pl-PL" sz="1600" kern="1200" dirty="0"/>
        </a:p>
      </dsp:txBody>
      <dsp:txXfrm>
        <a:off x="808069" y="1049592"/>
        <a:ext cx="1346517" cy="295825"/>
      </dsp:txXfrm>
    </dsp:sp>
    <dsp:sp modelId="{673D52CD-BFDA-4212-838C-5118685631C3}">
      <dsp:nvSpPr>
        <dsp:cNvPr id="0" name=""/>
        <dsp:cNvSpPr/>
      </dsp:nvSpPr>
      <dsp:spPr>
        <a:xfrm rot="5400000">
          <a:off x="4672929" y="-1091744"/>
          <a:ext cx="262264" cy="5266944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err="1" smtClean="0"/>
            <a:t>Requires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occasional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assistance</a:t>
          </a:r>
          <a:r>
            <a:rPr lang="pl-PL" sz="1200" kern="1200" dirty="0" smtClean="0"/>
            <a:t>, but </a:t>
          </a:r>
          <a:r>
            <a:rPr lang="pl-PL" sz="1200" kern="1200" dirty="0" err="1" smtClean="0"/>
            <a:t>is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able</a:t>
          </a:r>
          <a:r>
            <a:rPr lang="pl-PL" sz="1200" kern="1200" dirty="0" smtClean="0"/>
            <a:t> to </a:t>
          </a:r>
          <a:r>
            <a:rPr lang="pl-PL" sz="1200" kern="1200" dirty="0" err="1" smtClean="0"/>
            <a:t>care</a:t>
          </a:r>
          <a:r>
            <a:rPr lang="pl-PL" sz="1200" kern="1200" dirty="0" smtClean="0"/>
            <a:t> for most of </a:t>
          </a:r>
          <a:r>
            <a:rPr lang="pl-PL" sz="1200" kern="1200" dirty="0" err="1" smtClean="0"/>
            <a:t>his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needs</a:t>
          </a:r>
          <a:endParaRPr lang="pl-PL" sz="1200" kern="1200" dirty="0"/>
        </a:p>
      </dsp:txBody>
      <dsp:txXfrm rot="-5400000">
        <a:off x="2170590" y="1423398"/>
        <a:ext cx="5254141" cy="236658"/>
      </dsp:txXfrm>
    </dsp:sp>
    <dsp:sp modelId="{0E7C7FA8-5282-45F7-9C15-DA9F2FD68B9E}">
      <dsp:nvSpPr>
        <dsp:cNvPr id="0" name=""/>
        <dsp:cNvSpPr/>
      </dsp:nvSpPr>
      <dsp:spPr>
        <a:xfrm>
          <a:off x="792066" y="1377811"/>
          <a:ext cx="1378523" cy="32783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60</a:t>
          </a:r>
          <a:endParaRPr lang="pl-PL" sz="1600" kern="1200" dirty="0"/>
        </a:p>
      </dsp:txBody>
      <dsp:txXfrm>
        <a:off x="808069" y="1393814"/>
        <a:ext cx="1346517" cy="295825"/>
      </dsp:txXfrm>
    </dsp:sp>
    <dsp:sp modelId="{2700CA3A-8CC3-4374-B27F-C3BE116014D3}">
      <dsp:nvSpPr>
        <dsp:cNvPr id="0" name=""/>
        <dsp:cNvSpPr/>
      </dsp:nvSpPr>
      <dsp:spPr>
        <a:xfrm rot="5400000">
          <a:off x="4672870" y="-747522"/>
          <a:ext cx="262264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err="1" smtClean="0"/>
            <a:t>Requires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considerable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assistance</a:t>
          </a:r>
          <a:r>
            <a:rPr lang="pl-PL" sz="1200" kern="1200" dirty="0" smtClean="0"/>
            <a:t> and </a:t>
          </a:r>
          <a:r>
            <a:rPr lang="pl-PL" sz="1200" kern="1200" dirty="0" err="1" smtClean="0"/>
            <a:t>frequent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medical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care</a:t>
          </a:r>
          <a:endParaRPr lang="pl-PL" sz="1200" kern="1200" dirty="0"/>
        </a:p>
      </dsp:txBody>
      <dsp:txXfrm rot="-5400000">
        <a:off x="2170531" y="1767620"/>
        <a:ext cx="5254141" cy="236658"/>
      </dsp:txXfrm>
    </dsp:sp>
    <dsp:sp modelId="{BA4F1A95-0CCB-4B3F-BA65-FFAFD8122C65}">
      <dsp:nvSpPr>
        <dsp:cNvPr id="0" name=""/>
        <dsp:cNvSpPr/>
      </dsp:nvSpPr>
      <dsp:spPr>
        <a:xfrm>
          <a:off x="792066" y="1722034"/>
          <a:ext cx="1378464" cy="3278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50</a:t>
          </a:r>
          <a:endParaRPr lang="pl-PL" sz="1600" kern="1200" dirty="0"/>
        </a:p>
      </dsp:txBody>
      <dsp:txXfrm>
        <a:off x="808069" y="1738037"/>
        <a:ext cx="1346458" cy="295825"/>
      </dsp:txXfrm>
    </dsp:sp>
    <dsp:sp modelId="{24E22A02-4335-4F04-8DF1-A077C3797E85}">
      <dsp:nvSpPr>
        <dsp:cNvPr id="0" name=""/>
        <dsp:cNvSpPr/>
      </dsp:nvSpPr>
      <dsp:spPr>
        <a:xfrm rot="5400000">
          <a:off x="4672929" y="-403299"/>
          <a:ext cx="262264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err="1" smtClean="0"/>
            <a:t>Disabled</a:t>
          </a:r>
          <a:r>
            <a:rPr lang="pl-PL" sz="1200" kern="1200" dirty="0" smtClean="0"/>
            <a:t>; </a:t>
          </a:r>
          <a:r>
            <a:rPr lang="pl-PL" sz="1200" kern="1200" dirty="0" err="1" smtClean="0"/>
            <a:t>requires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special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care</a:t>
          </a:r>
          <a:r>
            <a:rPr lang="pl-PL" sz="1200" kern="1200" dirty="0" smtClean="0"/>
            <a:t> and </a:t>
          </a:r>
          <a:r>
            <a:rPr lang="pl-PL" sz="1200" kern="1200" dirty="0" err="1" smtClean="0"/>
            <a:t>assistance</a:t>
          </a:r>
          <a:endParaRPr lang="pl-PL" sz="1200" kern="1200" dirty="0"/>
        </a:p>
      </dsp:txBody>
      <dsp:txXfrm rot="-5400000">
        <a:off x="2170590" y="2111843"/>
        <a:ext cx="5254141" cy="236658"/>
      </dsp:txXfrm>
    </dsp:sp>
    <dsp:sp modelId="{C5620946-2B97-44B6-B847-0853ED450FB6}">
      <dsp:nvSpPr>
        <dsp:cNvPr id="0" name=""/>
        <dsp:cNvSpPr/>
      </dsp:nvSpPr>
      <dsp:spPr>
        <a:xfrm>
          <a:off x="792066" y="2066257"/>
          <a:ext cx="1378523" cy="3278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40</a:t>
          </a:r>
          <a:endParaRPr lang="pl-PL" sz="1600" kern="1200" dirty="0"/>
        </a:p>
      </dsp:txBody>
      <dsp:txXfrm>
        <a:off x="808069" y="2082260"/>
        <a:ext cx="1346517" cy="295825"/>
      </dsp:txXfrm>
    </dsp:sp>
    <dsp:sp modelId="{1021B233-01E4-4DEA-9919-E19F669CF798}">
      <dsp:nvSpPr>
        <dsp:cNvPr id="0" name=""/>
        <dsp:cNvSpPr/>
      </dsp:nvSpPr>
      <dsp:spPr>
        <a:xfrm rot="5400000">
          <a:off x="4672929" y="-59076"/>
          <a:ext cx="262264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err="1" smtClean="0"/>
            <a:t>Severely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disabled</a:t>
          </a:r>
          <a:r>
            <a:rPr lang="pl-PL" sz="1200" kern="1200" dirty="0" smtClean="0"/>
            <a:t>; </a:t>
          </a:r>
          <a:r>
            <a:rPr lang="pl-PL" sz="1200" kern="1200" dirty="0" err="1" smtClean="0"/>
            <a:t>hospital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admission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is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indicated</a:t>
          </a:r>
          <a:r>
            <a:rPr lang="pl-PL" sz="1200" kern="1200" dirty="0" smtClean="0"/>
            <a:t>, but </a:t>
          </a:r>
          <a:r>
            <a:rPr lang="pl-PL" sz="1200" kern="1200" dirty="0" err="1" smtClean="0"/>
            <a:t>deast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is</a:t>
          </a:r>
          <a:r>
            <a:rPr lang="pl-PL" sz="1200" kern="1200" dirty="0" smtClean="0"/>
            <a:t> not </a:t>
          </a:r>
          <a:r>
            <a:rPr lang="pl-PL" sz="1200" kern="1200" dirty="0" err="1" smtClean="0"/>
            <a:t>imminent</a:t>
          </a:r>
          <a:endParaRPr lang="pl-PL" sz="1200" kern="1200" dirty="0"/>
        </a:p>
      </dsp:txBody>
      <dsp:txXfrm rot="-5400000">
        <a:off x="2170590" y="2456066"/>
        <a:ext cx="5254141" cy="236658"/>
      </dsp:txXfrm>
    </dsp:sp>
    <dsp:sp modelId="{5E4281C3-5976-4072-8181-1990F8231639}">
      <dsp:nvSpPr>
        <dsp:cNvPr id="0" name=""/>
        <dsp:cNvSpPr/>
      </dsp:nvSpPr>
      <dsp:spPr>
        <a:xfrm>
          <a:off x="792066" y="2410479"/>
          <a:ext cx="1378523" cy="32783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30</a:t>
          </a:r>
          <a:endParaRPr lang="pl-PL" sz="1600" kern="1200" dirty="0"/>
        </a:p>
      </dsp:txBody>
      <dsp:txXfrm>
        <a:off x="808069" y="2426482"/>
        <a:ext cx="1346517" cy="295825"/>
      </dsp:txXfrm>
    </dsp:sp>
    <dsp:sp modelId="{5C84256A-A53B-4254-8F06-2F79AEF14A5C}">
      <dsp:nvSpPr>
        <dsp:cNvPr id="0" name=""/>
        <dsp:cNvSpPr/>
      </dsp:nvSpPr>
      <dsp:spPr>
        <a:xfrm rot="5400000">
          <a:off x="4672929" y="285146"/>
          <a:ext cx="262264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err="1" smtClean="0"/>
            <a:t>Very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sick</a:t>
          </a:r>
          <a:r>
            <a:rPr lang="pl-PL" sz="1200" kern="1200" dirty="0" smtClean="0"/>
            <a:t>; </a:t>
          </a:r>
          <a:r>
            <a:rPr lang="pl-PL" sz="1200" kern="1200" dirty="0" err="1" smtClean="0"/>
            <a:t>hospital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admission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necessary</a:t>
          </a:r>
          <a:r>
            <a:rPr lang="pl-PL" sz="1200" kern="1200" dirty="0" smtClean="0"/>
            <a:t>; </a:t>
          </a:r>
          <a:r>
            <a:rPr lang="pl-PL" sz="1200" kern="1200" dirty="0" err="1" smtClean="0"/>
            <a:t>active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support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treatment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necessary</a:t>
          </a:r>
          <a:endParaRPr lang="pl-PL" sz="1200" kern="1200" dirty="0"/>
        </a:p>
      </dsp:txBody>
      <dsp:txXfrm rot="-5400000">
        <a:off x="2170590" y="2800289"/>
        <a:ext cx="5254141" cy="236658"/>
      </dsp:txXfrm>
    </dsp:sp>
    <dsp:sp modelId="{EBFC13C7-0586-48BD-8AE5-858325B8A690}">
      <dsp:nvSpPr>
        <dsp:cNvPr id="0" name=""/>
        <dsp:cNvSpPr/>
      </dsp:nvSpPr>
      <dsp:spPr>
        <a:xfrm>
          <a:off x="792066" y="2754702"/>
          <a:ext cx="1378523" cy="3278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20</a:t>
          </a:r>
          <a:endParaRPr lang="pl-PL" sz="1600" kern="1200" dirty="0"/>
        </a:p>
      </dsp:txBody>
      <dsp:txXfrm>
        <a:off x="808069" y="2770705"/>
        <a:ext cx="1346517" cy="295825"/>
      </dsp:txXfrm>
    </dsp:sp>
    <dsp:sp modelId="{5A46D65F-0CE9-49C4-9DC6-71606CD55320}">
      <dsp:nvSpPr>
        <dsp:cNvPr id="0" name=""/>
        <dsp:cNvSpPr/>
      </dsp:nvSpPr>
      <dsp:spPr>
        <a:xfrm rot="5400000">
          <a:off x="4672870" y="629368"/>
          <a:ext cx="262264" cy="5266944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err="1" smtClean="0"/>
            <a:t>Moribund</a:t>
          </a:r>
          <a:r>
            <a:rPr lang="pl-PL" sz="1200" kern="1200" dirty="0" smtClean="0"/>
            <a:t>; </a:t>
          </a:r>
          <a:r>
            <a:rPr lang="pl-PL" sz="1200" kern="1200" dirty="0" err="1" smtClean="0"/>
            <a:t>fatal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process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progressing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rapidly</a:t>
          </a:r>
          <a:endParaRPr lang="pl-PL" sz="1200" kern="1200" dirty="0"/>
        </a:p>
      </dsp:txBody>
      <dsp:txXfrm rot="-5400000">
        <a:off x="2170531" y="3144511"/>
        <a:ext cx="5254141" cy="236658"/>
      </dsp:txXfrm>
    </dsp:sp>
    <dsp:sp modelId="{33F36436-006D-4FB4-B8A2-CEB9CEA66938}">
      <dsp:nvSpPr>
        <dsp:cNvPr id="0" name=""/>
        <dsp:cNvSpPr/>
      </dsp:nvSpPr>
      <dsp:spPr>
        <a:xfrm>
          <a:off x="792066" y="3098925"/>
          <a:ext cx="1378464" cy="32783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10</a:t>
          </a:r>
          <a:endParaRPr lang="pl-PL" sz="1600" kern="1200" dirty="0"/>
        </a:p>
      </dsp:txBody>
      <dsp:txXfrm>
        <a:off x="808069" y="3114928"/>
        <a:ext cx="1346458" cy="295825"/>
      </dsp:txXfrm>
    </dsp:sp>
    <dsp:sp modelId="{F9670F88-8362-4341-9E14-D53FA2BF1305}">
      <dsp:nvSpPr>
        <dsp:cNvPr id="0" name=""/>
        <dsp:cNvSpPr/>
      </dsp:nvSpPr>
      <dsp:spPr>
        <a:xfrm rot="5400000">
          <a:off x="4672929" y="973591"/>
          <a:ext cx="262264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err="1" smtClean="0"/>
            <a:t>Dead</a:t>
          </a:r>
          <a:endParaRPr lang="pl-PL" sz="1200" kern="1200" dirty="0"/>
        </a:p>
      </dsp:txBody>
      <dsp:txXfrm rot="-5400000">
        <a:off x="2170590" y="3488734"/>
        <a:ext cx="5254141" cy="236658"/>
      </dsp:txXfrm>
    </dsp:sp>
    <dsp:sp modelId="{2FD0CEC3-FEA0-47A9-819E-7FDA95753E22}">
      <dsp:nvSpPr>
        <dsp:cNvPr id="0" name=""/>
        <dsp:cNvSpPr/>
      </dsp:nvSpPr>
      <dsp:spPr>
        <a:xfrm>
          <a:off x="792066" y="3443147"/>
          <a:ext cx="1378523" cy="3278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0</a:t>
          </a:r>
          <a:endParaRPr lang="pl-PL" sz="1600" kern="1200" dirty="0"/>
        </a:p>
      </dsp:txBody>
      <dsp:txXfrm>
        <a:off x="808069" y="3459150"/>
        <a:ext cx="1346517" cy="295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09.03.2018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09.03.2018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09.03.2018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09.03.2018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09.03.2018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09.03.2018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09.03.2018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09.03.2018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09.03.2018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09.03.2018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09.03.2018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09.03.2018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LUNG CANCER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err="1" smtClean="0"/>
              <a:t>Department</a:t>
            </a:r>
            <a:r>
              <a:rPr lang="pl-PL" dirty="0" smtClean="0"/>
              <a:t> of </a:t>
            </a:r>
            <a:r>
              <a:rPr lang="pl-PL" dirty="0" err="1" smtClean="0"/>
              <a:t>Oncology</a:t>
            </a:r>
            <a:endParaRPr lang="pl-PL" dirty="0" smtClean="0"/>
          </a:p>
          <a:p>
            <a:r>
              <a:rPr lang="pl-PL" dirty="0" err="1"/>
              <a:t>Wroclaw</a:t>
            </a:r>
            <a:r>
              <a:rPr lang="pl-PL" dirty="0"/>
              <a:t> </a:t>
            </a:r>
            <a:r>
              <a:rPr lang="pl-PL" dirty="0" err="1"/>
              <a:t>Medical</a:t>
            </a:r>
            <a:r>
              <a:rPr lang="pl-PL" dirty="0"/>
              <a:t> University</a:t>
            </a:r>
            <a:endParaRPr lang="pl-PL" dirty="0" smtClean="0"/>
          </a:p>
          <a:p>
            <a:r>
              <a:rPr lang="pl-PL" sz="2000" dirty="0" smtClean="0"/>
              <a:t>Dominika </a:t>
            </a:r>
            <a:r>
              <a:rPr lang="pl-PL" sz="2000" dirty="0" err="1" smtClean="0"/>
              <a:t>Zielecka-Dębska</a:t>
            </a:r>
            <a:r>
              <a:rPr lang="pl-PL" sz="2000" dirty="0" smtClean="0"/>
              <a:t>, MD;  Katarzyna Konat, MD; </a:t>
            </a:r>
          </a:p>
          <a:p>
            <a:r>
              <a:rPr lang="pl-PL" sz="2000" dirty="0" smtClean="0"/>
              <a:t>Krystian Lichoń, MD.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9429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Biology</a:t>
            </a:r>
            <a:r>
              <a:rPr lang="pl-PL" dirty="0" smtClean="0"/>
              <a:t> – non small </a:t>
            </a:r>
            <a:r>
              <a:rPr lang="pl-PL" dirty="0" err="1" smtClean="0"/>
              <a:t>cell</a:t>
            </a:r>
            <a:r>
              <a:rPr lang="pl-PL" dirty="0" smtClean="0"/>
              <a:t> </a:t>
            </a:r>
            <a:r>
              <a:rPr lang="pl-PL" dirty="0" err="1" smtClean="0"/>
              <a:t>lung</a:t>
            </a:r>
            <a:r>
              <a:rPr lang="pl-PL" dirty="0" smtClean="0"/>
              <a:t> </a:t>
            </a:r>
            <a:r>
              <a:rPr lang="pl-PL" dirty="0" err="1" smtClean="0"/>
              <a:t>cancer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err="1" smtClean="0"/>
              <a:t>Adenocarcinoma</a:t>
            </a:r>
            <a:r>
              <a:rPr lang="pl-PL" dirty="0" smtClean="0"/>
              <a:t> – </a:t>
            </a:r>
            <a:r>
              <a:rPr lang="pl-PL" dirty="0" err="1" smtClean="0"/>
              <a:t>tends</a:t>
            </a:r>
            <a:r>
              <a:rPr lang="pl-PL" dirty="0" smtClean="0"/>
              <a:t> to be </a:t>
            </a:r>
            <a:r>
              <a:rPr lang="pl-PL" dirty="0" err="1" smtClean="0"/>
              <a:t>peripherally</a:t>
            </a:r>
            <a:r>
              <a:rPr lang="pl-PL" dirty="0" smtClean="0"/>
              <a:t> </a:t>
            </a:r>
            <a:r>
              <a:rPr lang="pl-PL" dirty="0" err="1" smtClean="0"/>
              <a:t>located</a:t>
            </a:r>
            <a:r>
              <a:rPr lang="pl-PL" dirty="0" smtClean="0"/>
              <a:t> with high </a:t>
            </a:r>
            <a:r>
              <a:rPr lang="pl-PL" dirty="0" err="1" smtClean="0"/>
              <a:t>propensity</a:t>
            </a:r>
            <a:r>
              <a:rPr lang="pl-PL" dirty="0" smtClean="0"/>
              <a:t> to </a:t>
            </a:r>
            <a:r>
              <a:rPr lang="pl-PL" dirty="0" err="1" smtClean="0"/>
              <a:t>metastasize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Squamous</a:t>
            </a:r>
            <a:r>
              <a:rPr lang="pl-PL" dirty="0" smtClean="0"/>
              <a:t> </a:t>
            </a:r>
            <a:r>
              <a:rPr lang="pl-PL" dirty="0" err="1" smtClean="0"/>
              <a:t>cell</a:t>
            </a:r>
            <a:r>
              <a:rPr lang="pl-PL" dirty="0" smtClean="0"/>
              <a:t> carcinoma – </a:t>
            </a:r>
            <a:r>
              <a:rPr lang="pl-PL" dirty="0" err="1" smtClean="0"/>
              <a:t>usually</a:t>
            </a:r>
            <a:r>
              <a:rPr lang="pl-PL" dirty="0" smtClean="0"/>
              <a:t> </a:t>
            </a:r>
            <a:r>
              <a:rPr lang="pl-PL" dirty="0" err="1" smtClean="0"/>
              <a:t>centrally</a:t>
            </a:r>
            <a:r>
              <a:rPr lang="pl-PL" dirty="0" smtClean="0"/>
              <a:t> </a:t>
            </a:r>
            <a:r>
              <a:rPr lang="pl-PL" dirty="0" err="1" smtClean="0"/>
              <a:t>located</a:t>
            </a:r>
            <a:r>
              <a:rPr lang="pl-PL" dirty="0" smtClean="0"/>
              <a:t> with </a:t>
            </a:r>
            <a:r>
              <a:rPr lang="pl-PL" dirty="0" err="1" smtClean="0"/>
              <a:t>lower</a:t>
            </a:r>
            <a:r>
              <a:rPr lang="pl-PL" dirty="0" smtClean="0"/>
              <a:t> </a:t>
            </a:r>
            <a:r>
              <a:rPr lang="pl-PL" dirty="0" err="1" smtClean="0"/>
              <a:t>propensity</a:t>
            </a:r>
            <a:r>
              <a:rPr lang="pl-PL" dirty="0" smtClean="0"/>
              <a:t> for </a:t>
            </a:r>
            <a:r>
              <a:rPr lang="pl-PL" dirty="0" err="1" smtClean="0"/>
              <a:t>brain</a:t>
            </a:r>
            <a:r>
              <a:rPr lang="pl-PL" dirty="0" smtClean="0"/>
              <a:t> </a:t>
            </a:r>
            <a:r>
              <a:rPr lang="pl-PL" dirty="0" err="1" smtClean="0"/>
              <a:t>metastasis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Large</a:t>
            </a:r>
            <a:r>
              <a:rPr lang="pl-PL" dirty="0" smtClean="0"/>
              <a:t> </a:t>
            </a:r>
            <a:r>
              <a:rPr lang="pl-PL" dirty="0" err="1" smtClean="0"/>
              <a:t>cell</a:t>
            </a:r>
            <a:r>
              <a:rPr lang="pl-PL" dirty="0" smtClean="0"/>
              <a:t> carcinoma – </a:t>
            </a:r>
            <a:r>
              <a:rPr lang="pl-PL" dirty="0" err="1" smtClean="0"/>
              <a:t>peripherally</a:t>
            </a:r>
            <a:r>
              <a:rPr lang="pl-PL" dirty="0" smtClean="0"/>
              <a:t> </a:t>
            </a:r>
            <a:r>
              <a:rPr lang="pl-PL" dirty="0" err="1" smtClean="0"/>
              <a:t>located</a:t>
            </a:r>
            <a:r>
              <a:rPr lang="pl-PL" dirty="0" smtClean="0"/>
              <a:t>. High </a:t>
            </a:r>
            <a:r>
              <a:rPr lang="pl-PL" dirty="0" err="1" smtClean="0"/>
              <a:t>propensity</a:t>
            </a:r>
            <a:r>
              <a:rPr lang="pl-PL" dirty="0" smtClean="0"/>
              <a:t> to </a:t>
            </a:r>
            <a:r>
              <a:rPr lang="pl-PL" dirty="0" err="1" smtClean="0"/>
              <a:t>metastasize</a:t>
            </a:r>
            <a:r>
              <a:rPr lang="pl-PL" dirty="0" smtClean="0"/>
              <a:t>, </a:t>
            </a:r>
            <a:r>
              <a:rPr lang="pl-PL" dirty="0" err="1" smtClean="0"/>
              <a:t>especially</a:t>
            </a:r>
            <a:r>
              <a:rPr lang="pl-PL" dirty="0" smtClean="0"/>
              <a:t> to </a:t>
            </a:r>
            <a:r>
              <a:rPr lang="pl-PL" dirty="0" err="1" smtClean="0"/>
              <a:t>brain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Carcinoid</a:t>
            </a:r>
            <a:r>
              <a:rPr lang="pl-PL" dirty="0" smtClean="0"/>
              <a:t> </a:t>
            </a:r>
            <a:r>
              <a:rPr lang="pl-PL" dirty="0" err="1" smtClean="0"/>
              <a:t>tumors</a:t>
            </a:r>
            <a:r>
              <a:rPr lang="pl-PL" dirty="0" smtClean="0"/>
              <a:t> – </a:t>
            </a:r>
            <a:r>
              <a:rPr lang="pl-PL" dirty="0" err="1" smtClean="0"/>
              <a:t>typical</a:t>
            </a:r>
            <a:r>
              <a:rPr lang="pl-PL" dirty="0" smtClean="0"/>
              <a:t> </a:t>
            </a:r>
            <a:r>
              <a:rPr lang="pl-PL" dirty="0" err="1" smtClean="0"/>
              <a:t>carcinoids</a:t>
            </a:r>
            <a:r>
              <a:rPr lang="pl-PL" dirty="0" smtClean="0"/>
              <a:t> </a:t>
            </a:r>
            <a:r>
              <a:rPr lang="pl-PL" dirty="0" err="1" smtClean="0"/>
              <a:t>rarely</a:t>
            </a:r>
            <a:r>
              <a:rPr lang="pl-PL" dirty="0" smtClean="0"/>
              <a:t> </a:t>
            </a:r>
            <a:r>
              <a:rPr lang="pl-PL" dirty="0" err="1" smtClean="0"/>
              <a:t>metastasize</a:t>
            </a:r>
            <a:r>
              <a:rPr lang="pl-PL" dirty="0" smtClean="0"/>
              <a:t> and </a:t>
            </a:r>
            <a:r>
              <a:rPr lang="pl-PL" dirty="0" err="1" smtClean="0"/>
              <a:t>are</a:t>
            </a:r>
            <a:r>
              <a:rPr lang="pl-PL" dirty="0" smtClean="0"/>
              <a:t> not </a:t>
            </a:r>
            <a:r>
              <a:rPr lang="pl-PL" dirty="0" err="1" smtClean="0"/>
              <a:t>associated</a:t>
            </a:r>
            <a:r>
              <a:rPr lang="pl-PL" dirty="0" smtClean="0"/>
              <a:t> with smoking, </a:t>
            </a:r>
            <a:r>
              <a:rPr lang="pl-PL" dirty="0" err="1" smtClean="0"/>
              <a:t>atypical</a:t>
            </a:r>
            <a:r>
              <a:rPr lang="pl-PL" dirty="0" smtClean="0"/>
              <a:t> </a:t>
            </a:r>
            <a:r>
              <a:rPr lang="pl-PL" dirty="0" err="1" smtClean="0"/>
              <a:t>carcinoids</a:t>
            </a:r>
            <a:r>
              <a:rPr lang="pl-PL" dirty="0" smtClean="0"/>
              <a:t>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frequentlymetastasize</a:t>
            </a:r>
            <a:r>
              <a:rPr lang="pl-PL" dirty="0" smtClean="0"/>
              <a:t>,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poorer</a:t>
            </a:r>
            <a:r>
              <a:rPr lang="pl-PL" dirty="0" smtClean="0"/>
              <a:t> </a:t>
            </a:r>
            <a:r>
              <a:rPr lang="pl-PL" dirty="0" err="1" smtClean="0"/>
              <a:t>prognosis</a:t>
            </a:r>
            <a:r>
              <a:rPr lang="pl-PL" dirty="0" smtClean="0"/>
              <a:t> and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associated</a:t>
            </a:r>
            <a:r>
              <a:rPr lang="pl-PL" dirty="0" smtClean="0"/>
              <a:t> with smoking.</a:t>
            </a: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99000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NSCLC – </a:t>
            </a:r>
            <a:r>
              <a:rPr lang="pl-PL" dirty="0" err="1" smtClean="0"/>
              <a:t>brain</a:t>
            </a:r>
            <a:r>
              <a:rPr lang="pl-PL" dirty="0" smtClean="0"/>
              <a:t> </a:t>
            </a:r>
            <a:r>
              <a:rPr lang="pl-PL" dirty="0" err="1" smtClean="0"/>
              <a:t>metastasis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89" y="1333500"/>
            <a:ext cx="6708621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7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Biology</a:t>
            </a:r>
            <a:r>
              <a:rPr lang="pl-PL" dirty="0" smtClean="0"/>
              <a:t> – small </a:t>
            </a:r>
            <a:r>
              <a:rPr lang="pl-PL" dirty="0" err="1" smtClean="0"/>
              <a:t>cell</a:t>
            </a:r>
            <a:r>
              <a:rPr lang="pl-PL" dirty="0" smtClean="0"/>
              <a:t> </a:t>
            </a:r>
            <a:r>
              <a:rPr lang="pl-PL" dirty="0" err="1" smtClean="0"/>
              <a:t>lung</a:t>
            </a:r>
            <a:r>
              <a:rPr lang="pl-PL" dirty="0" smtClean="0"/>
              <a:t> </a:t>
            </a:r>
            <a:r>
              <a:rPr lang="pl-PL" dirty="0" err="1" smtClean="0"/>
              <a:t>cancer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&gt; 95% of </a:t>
            </a:r>
            <a:r>
              <a:rPr lang="pl-PL" dirty="0" err="1" smtClean="0"/>
              <a:t>cases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associated</a:t>
            </a:r>
            <a:r>
              <a:rPr lang="pl-PL" dirty="0" smtClean="0"/>
              <a:t> with a </a:t>
            </a:r>
            <a:r>
              <a:rPr lang="pl-PL" dirty="0" err="1" smtClean="0"/>
              <a:t>history</a:t>
            </a:r>
            <a:r>
              <a:rPr lang="pl-PL" dirty="0" smtClean="0"/>
              <a:t> of </a:t>
            </a:r>
            <a:r>
              <a:rPr lang="pl-PL" dirty="0" err="1" smtClean="0"/>
              <a:t>tabacco</a:t>
            </a:r>
            <a:r>
              <a:rPr lang="pl-PL" dirty="0" smtClean="0"/>
              <a:t> </a:t>
            </a:r>
            <a:r>
              <a:rPr lang="pl-PL" dirty="0" err="1" smtClean="0"/>
              <a:t>exposure</a:t>
            </a:r>
            <a:r>
              <a:rPr lang="pl-PL" dirty="0"/>
              <a:t>. </a:t>
            </a:r>
            <a:endParaRPr lang="pl-PL" dirty="0" smtClean="0"/>
          </a:p>
          <a:p>
            <a:r>
              <a:rPr lang="pl-PL" dirty="0" err="1" smtClean="0"/>
              <a:t>Rapidly</a:t>
            </a:r>
            <a:r>
              <a:rPr lang="pl-PL" dirty="0" smtClean="0"/>
              <a:t> </a:t>
            </a:r>
            <a:r>
              <a:rPr lang="pl-PL" dirty="0" err="1" smtClean="0"/>
              <a:t>growing</a:t>
            </a:r>
            <a:r>
              <a:rPr lang="pl-PL" dirty="0" smtClean="0"/>
              <a:t>. </a:t>
            </a:r>
          </a:p>
          <a:p>
            <a:r>
              <a:rPr lang="pl-PL" dirty="0" smtClean="0"/>
              <a:t>10-15% </a:t>
            </a:r>
            <a:r>
              <a:rPr lang="pl-PL" dirty="0" err="1" smtClean="0"/>
              <a:t>patients</a:t>
            </a:r>
            <a:r>
              <a:rPr lang="pl-PL" dirty="0" smtClean="0"/>
              <a:t> </a:t>
            </a:r>
            <a:r>
              <a:rPr lang="pl-PL" dirty="0" err="1" smtClean="0"/>
              <a:t>present</a:t>
            </a:r>
            <a:r>
              <a:rPr lang="pl-PL" dirty="0" smtClean="0"/>
              <a:t> with </a:t>
            </a:r>
            <a:r>
              <a:rPr lang="pl-PL" dirty="0" err="1" smtClean="0"/>
              <a:t>brain</a:t>
            </a:r>
            <a:r>
              <a:rPr lang="pl-PL" dirty="0" smtClean="0"/>
              <a:t> </a:t>
            </a:r>
            <a:r>
              <a:rPr lang="pl-PL" dirty="0" err="1" smtClean="0"/>
              <a:t>metastases</a:t>
            </a:r>
            <a:r>
              <a:rPr lang="pl-PL" dirty="0" smtClean="0"/>
              <a:t> and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year</a:t>
            </a:r>
            <a:r>
              <a:rPr lang="pl-PL" dirty="0" smtClean="0"/>
              <a:t> </a:t>
            </a:r>
            <a:r>
              <a:rPr lang="pl-PL" dirty="0" err="1" smtClean="0"/>
              <a:t>incidence</a:t>
            </a:r>
            <a:r>
              <a:rPr lang="pl-PL" dirty="0" smtClean="0"/>
              <a:t> 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chemoradiotherapy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50-80%. </a:t>
            </a:r>
          </a:p>
          <a:p>
            <a:r>
              <a:rPr lang="pl-PL" dirty="0" smtClean="0"/>
              <a:t>The most </a:t>
            </a:r>
            <a:r>
              <a:rPr lang="pl-PL" dirty="0" err="1" smtClean="0"/>
              <a:t>common</a:t>
            </a:r>
            <a:r>
              <a:rPr lang="pl-PL" dirty="0" smtClean="0"/>
              <a:t> solid tumor </a:t>
            </a:r>
            <a:r>
              <a:rPr lang="pl-PL" dirty="0" err="1" smtClean="0"/>
              <a:t>associated</a:t>
            </a:r>
            <a:r>
              <a:rPr lang="pl-PL" dirty="0" smtClean="0"/>
              <a:t> with </a:t>
            </a:r>
            <a:r>
              <a:rPr lang="pl-PL" dirty="0" err="1" smtClean="0"/>
              <a:t>paraneoplastic</a:t>
            </a:r>
            <a:r>
              <a:rPr lang="pl-PL" dirty="0" smtClean="0"/>
              <a:t> </a:t>
            </a:r>
            <a:r>
              <a:rPr lang="pl-PL" dirty="0" err="1" smtClean="0"/>
              <a:t>syndromes</a:t>
            </a:r>
            <a:r>
              <a:rPr lang="pl-P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39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Evaluation (1)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err="1" smtClean="0"/>
              <a:t>History</a:t>
            </a:r>
            <a:r>
              <a:rPr lang="pl-PL" dirty="0" smtClean="0"/>
              <a:t> (</a:t>
            </a:r>
            <a:r>
              <a:rPr lang="pl-PL" dirty="0" err="1" smtClean="0"/>
              <a:t>age</a:t>
            </a:r>
            <a:r>
              <a:rPr lang="pl-PL" dirty="0" smtClean="0"/>
              <a:t>, smoking </a:t>
            </a:r>
            <a:r>
              <a:rPr lang="pl-PL" dirty="0" err="1" smtClean="0"/>
              <a:t>history</a:t>
            </a:r>
            <a:r>
              <a:rPr lang="pl-PL" dirty="0" smtClean="0"/>
              <a:t>, </a:t>
            </a:r>
            <a:r>
              <a:rPr lang="pl-PL" dirty="0" err="1" smtClean="0"/>
              <a:t>previous</a:t>
            </a:r>
            <a:r>
              <a:rPr lang="pl-PL" dirty="0" smtClean="0"/>
              <a:t> </a:t>
            </a:r>
            <a:r>
              <a:rPr lang="pl-PL" dirty="0" err="1" smtClean="0"/>
              <a:t>cancer</a:t>
            </a:r>
            <a:r>
              <a:rPr lang="pl-PL" dirty="0" smtClean="0"/>
              <a:t> </a:t>
            </a:r>
            <a:r>
              <a:rPr lang="pl-PL" dirty="0" err="1" smtClean="0"/>
              <a:t>history</a:t>
            </a:r>
            <a:r>
              <a:rPr lang="pl-PL" dirty="0" smtClean="0"/>
              <a:t>, family </a:t>
            </a:r>
            <a:r>
              <a:rPr lang="pl-PL" dirty="0" err="1" smtClean="0"/>
              <a:t>history</a:t>
            </a:r>
            <a:r>
              <a:rPr lang="pl-PL" dirty="0" smtClean="0"/>
              <a:t>, </a:t>
            </a:r>
            <a:r>
              <a:rPr lang="pl-PL" dirty="0" err="1" smtClean="0"/>
              <a:t>occupational</a:t>
            </a:r>
            <a:r>
              <a:rPr lang="pl-PL" dirty="0" smtClean="0"/>
              <a:t> </a:t>
            </a:r>
            <a:r>
              <a:rPr lang="pl-PL" dirty="0" err="1" smtClean="0"/>
              <a:t>exposures</a:t>
            </a:r>
            <a:r>
              <a:rPr lang="pl-PL" dirty="0" smtClean="0"/>
              <a:t>, </a:t>
            </a:r>
            <a:r>
              <a:rPr lang="pl-PL" dirty="0" err="1" smtClean="0"/>
              <a:t>other</a:t>
            </a:r>
            <a:r>
              <a:rPr lang="pl-PL" dirty="0" smtClean="0"/>
              <a:t> </a:t>
            </a:r>
            <a:r>
              <a:rPr lang="pl-PL" dirty="0" err="1" smtClean="0"/>
              <a:t>lung</a:t>
            </a:r>
            <a:r>
              <a:rPr lang="pl-PL" dirty="0" smtClean="0"/>
              <a:t> </a:t>
            </a:r>
            <a:r>
              <a:rPr lang="pl-PL" dirty="0" err="1" smtClean="0"/>
              <a:t>disease</a:t>
            </a:r>
            <a:r>
              <a:rPr lang="pl-PL" dirty="0" smtClean="0"/>
              <a:t>, </a:t>
            </a:r>
            <a:r>
              <a:rPr lang="pl-PL" dirty="0" err="1" smtClean="0"/>
              <a:t>exposure</a:t>
            </a:r>
            <a:r>
              <a:rPr lang="pl-PL" dirty="0" smtClean="0"/>
              <a:t> to </a:t>
            </a:r>
            <a:r>
              <a:rPr lang="pl-PL" dirty="0" err="1" smtClean="0"/>
              <a:t>infectious</a:t>
            </a:r>
            <a:r>
              <a:rPr lang="pl-PL" dirty="0" smtClean="0"/>
              <a:t> </a:t>
            </a:r>
            <a:r>
              <a:rPr lang="pl-PL" dirty="0" err="1" smtClean="0"/>
              <a:t>agents</a:t>
            </a:r>
            <a:r>
              <a:rPr lang="pl-PL" dirty="0" smtClean="0"/>
              <a:t>, </a:t>
            </a:r>
            <a:r>
              <a:rPr lang="pl-PL" dirty="0" err="1" smtClean="0"/>
              <a:t>risk</a:t>
            </a:r>
            <a:r>
              <a:rPr lang="pl-PL" dirty="0" smtClean="0"/>
              <a:t> </a:t>
            </a:r>
            <a:r>
              <a:rPr lang="pl-PL" dirty="0" err="1" smtClean="0"/>
              <a:t>factors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history</a:t>
            </a:r>
            <a:r>
              <a:rPr lang="pl-PL" dirty="0" smtClean="0"/>
              <a:t> </a:t>
            </a:r>
            <a:r>
              <a:rPr lang="pl-PL" dirty="0" err="1" smtClean="0"/>
              <a:t>suggestive</a:t>
            </a:r>
            <a:r>
              <a:rPr lang="pl-PL" dirty="0" smtClean="0"/>
              <a:t> of </a:t>
            </a:r>
            <a:r>
              <a:rPr lang="pl-PL" dirty="0" err="1" smtClean="0"/>
              <a:t>infection</a:t>
            </a:r>
            <a:r>
              <a:rPr lang="pl-PL" dirty="0"/>
              <a:t>, </a:t>
            </a:r>
            <a:r>
              <a:rPr lang="pl-PL" dirty="0" err="1"/>
              <a:t>comorbidities</a:t>
            </a:r>
            <a:r>
              <a:rPr lang="pl-PL" dirty="0" smtClean="0"/>
              <a:t>),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P</a:t>
            </a:r>
            <a:r>
              <a:rPr lang="pl-PL" dirty="0" err="1" smtClean="0"/>
              <a:t>hysical</a:t>
            </a:r>
            <a:r>
              <a:rPr lang="pl-PL" dirty="0" smtClean="0"/>
              <a:t> </a:t>
            </a:r>
            <a:r>
              <a:rPr lang="pl-PL" dirty="0" err="1" smtClean="0"/>
              <a:t>examination</a:t>
            </a:r>
            <a:r>
              <a:rPr lang="pl-PL" dirty="0" smtClean="0"/>
              <a:t> (</a:t>
            </a:r>
            <a:r>
              <a:rPr lang="pl-PL" u="sng" dirty="0" err="1" smtClean="0"/>
              <a:t>include</a:t>
            </a:r>
            <a:r>
              <a:rPr lang="pl-PL" u="sng" dirty="0" smtClean="0"/>
              <a:t> performance status</a:t>
            </a:r>
            <a:r>
              <a:rPr lang="pl-PL" dirty="0" smtClean="0"/>
              <a:t> and </a:t>
            </a:r>
            <a:r>
              <a:rPr lang="pl-PL" dirty="0" err="1" smtClean="0"/>
              <a:t>weight</a:t>
            </a:r>
            <a:r>
              <a:rPr lang="pl-PL" dirty="0" smtClean="0"/>
              <a:t> </a:t>
            </a:r>
            <a:r>
              <a:rPr lang="pl-PL" dirty="0" err="1" smtClean="0"/>
              <a:t>loss</a:t>
            </a:r>
            <a:r>
              <a:rPr lang="pl-PL" dirty="0" smtClean="0"/>
              <a:t>),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 smtClean="0"/>
              <a:t>Chest</a:t>
            </a:r>
            <a:r>
              <a:rPr lang="pl-PL" dirty="0" smtClean="0"/>
              <a:t> X-</a:t>
            </a:r>
            <a:r>
              <a:rPr lang="pl-PL" dirty="0" err="1" smtClean="0"/>
              <a:t>ray</a:t>
            </a:r>
            <a:r>
              <a:rPr lang="pl-PL" dirty="0" smtClean="0"/>
              <a:t> in </a:t>
            </a:r>
            <a:r>
              <a:rPr lang="pl-PL" dirty="0" err="1" smtClean="0"/>
              <a:t>two</a:t>
            </a:r>
            <a:r>
              <a:rPr lang="pl-PL" dirty="0"/>
              <a:t> </a:t>
            </a:r>
            <a:r>
              <a:rPr lang="pl-PL" dirty="0" err="1" smtClean="0"/>
              <a:t>projections</a:t>
            </a:r>
            <a:r>
              <a:rPr lang="pl-PL" dirty="0" smtClean="0"/>
              <a:t> (</a:t>
            </a:r>
            <a:r>
              <a:rPr lang="pl-PL" dirty="0" err="1" smtClean="0"/>
              <a:t>persistent</a:t>
            </a:r>
            <a:r>
              <a:rPr lang="pl-PL" dirty="0" smtClean="0"/>
              <a:t> </a:t>
            </a:r>
            <a:r>
              <a:rPr lang="pl-PL" dirty="0" err="1" smtClean="0"/>
              <a:t>cough</a:t>
            </a:r>
            <a:r>
              <a:rPr lang="pl-PL" dirty="0" smtClean="0"/>
              <a:t>, </a:t>
            </a:r>
            <a:r>
              <a:rPr lang="pl-PL" dirty="0" err="1" smtClean="0"/>
              <a:t>recurrent</a:t>
            </a:r>
            <a:r>
              <a:rPr lang="pl-PL" dirty="0" smtClean="0"/>
              <a:t> pneumonia, </a:t>
            </a:r>
            <a:r>
              <a:rPr lang="pl-PL" dirty="0" err="1" smtClean="0"/>
              <a:t>hemoptysis</a:t>
            </a:r>
            <a:r>
              <a:rPr lang="pl-PL" dirty="0" smtClean="0"/>
              <a:t>),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 smtClean="0"/>
              <a:t>Chest</a:t>
            </a:r>
            <a:r>
              <a:rPr lang="pl-PL" dirty="0" smtClean="0"/>
              <a:t> CT with </a:t>
            </a:r>
            <a:r>
              <a:rPr lang="pl-PL" dirty="0" err="1" smtClean="0"/>
              <a:t>contrast</a:t>
            </a:r>
            <a:r>
              <a:rPr lang="pl-PL" dirty="0" smtClean="0"/>
              <a:t> (</a:t>
            </a:r>
            <a:r>
              <a:rPr lang="pl-PL" dirty="0" err="1" smtClean="0"/>
              <a:t>gold</a:t>
            </a:r>
            <a:r>
              <a:rPr lang="pl-PL" dirty="0" smtClean="0"/>
              <a:t> standard 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chest</a:t>
            </a:r>
            <a:r>
              <a:rPr lang="pl-PL" dirty="0" smtClean="0"/>
              <a:t> X-</a:t>
            </a:r>
            <a:r>
              <a:rPr lang="pl-PL" dirty="0" err="1" smtClean="0"/>
              <a:t>ray</a:t>
            </a:r>
            <a:r>
              <a:rPr lang="pl-PL" dirty="0" smtClean="0"/>
              <a:t>),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Upper abdomen CT </a:t>
            </a:r>
            <a:r>
              <a:rPr lang="pl-PL" dirty="0" err="1" smtClean="0"/>
              <a:t>or</a:t>
            </a:r>
            <a:r>
              <a:rPr lang="pl-PL" dirty="0" smtClean="0"/>
              <a:t> USG (</a:t>
            </a:r>
            <a:r>
              <a:rPr lang="pl-PL" dirty="0" err="1" smtClean="0"/>
              <a:t>liver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adrenal</a:t>
            </a:r>
            <a:r>
              <a:rPr lang="pl-PL" dirty="0" smtClean="0"/>
              <a:t> </a:t>
            </a:r>
            <a:r>
              <a:rPr lang="pl-PL" dirty="0" err="1" smtClean="0"/>
              <a:t>metastasis</a:t>
            </a:r>
            <a:r>
              <a:rPr lang="pl-PL" dirty="0" smtClean="0"/>
              <a:t>),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 smtClean="0"/>
              <a:t>Bronchoscopy</a:t>
            </a:r>
            <a:r>
              <a:rPr lang="pl-PL" dirty="0" smtClean="0"/>
              <a:t> (</a:t>
            </a:r>
            <a:r>
              <a:rPr lang="pl-PL" dirty="0" err="1" smtClean="0"/>
              <a:t>always</a:t>
            </a:r>
            <a:r>
              <a:rPr lang="pl-PL" dirty="0" smtClean="0"/>
              <a:t>  in the </a:t>
            </a:r>
            <a:r>
              <a:rPr lang="pl-PL" dirty="0" err="1" smtClean="0"/>
              <a:t>presence</a:t>
            </a:r>
            <a:r>
              <a:rPr lang="pl-PL" dirty="0" smtClean="0"/>
              <a:t> of </a:t>
            </a:r>
            <a:r>
              <a:rPr lang="pl-PL" dirty="0" err="1" smtClean="0"/>
              <a:t>hemoptysis</a:t>
            </a:r>
            <a:r>
              <a:rPr lang="pl-PL" dirty="0" smtClean="0"/>
              <a:t>),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err="1" smtClean="0"/>
              <a:t>Pathologic</a:t>
            </a:r>
            <a:r>
              <a:rPr lang="pl-PL" dirty="0" smtClean="0"/>
              <a:t> </a:t>
            </a:r>
            <a:r>
              <a:rPr lang="pl-PL" dirty="0" err="1" smtClean="0"/>
              <a:t>evaluation</a:t>
            </a:r>
            <a:r>
              <a:rPr lang="pl-PL" dirty="0" smtClean="0"/>
              <a:t> (</a:t>
            </a:r>
            <a:r>
              <a:rPr lang="pl-PL" dirty="0" err="1" smtClean="0"/>
              <a:t>thoracentesis</a:t>
            </a:r>
            <a:r>
              <a:rPr lang="pl-PL" dirty="0" smtClean="0"/>
              <a:t> for </a:t>
            </a:r>
            <a:r>
              <a:rPr lang="pl-PL" dirty="0" err="1" smtClean="0"/>
              <a:t>pleural</a:t>
            </a:r>
            <a:r>
              <a:rPr lang="pl-PL" dirty="0" smtClean="0"/>
              <a:t> </a:t>
            </a:r>
            <a:r>
              <a:rPr lang="pl-PL" dirty="0" err="1" smtClean="0"/>
              <a:t>effusion</a:t>
            </a:r>
            <a:r>
              <a:rPr lang="pl-PL" dirty="0" smtClean="0"/>
              <a:t>, </a:t>
            </a:r>
            <a:r>
              <a:rPr lang="pl-PL" dirty="0" err="1" smtClean="0"/>
              <a:t>sputum</a:t>
            </a:r>
            <a:r>
              <a:rPr lang="pl-PL" dirty="0" smtClean="0"/>
              <a:t> </a:t>
            </a:r>
            <a:r>
              <a:rPr lang="pl-PL" dirty="0" err="1" smtClean="0"/>
              <a:t>cytology</a:t>
            </a:r>
            <a:r>
              <a:rPr lang="pl-PL" dirty="0" smtClean="0"/>
              <a:t>, </a:t>
            </a:r>
            <a:r>
              <a:rPr lang="pl-PL" dirty="0" err="1" smtClean="0"/>
              <a:t>bronchoscopy</a:t>
            </a:r>
            <a:r>
              <a:rPr lang="pl-PL" dirty="0" smtClean="0"/>
              <a:t> with </a:t>
            </a:r>
            <a:r>
              <a:rPr lang="pl-PL" dirty="0" err="1" smtClean="0"/>
              <a:t>biopsy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bronchial</a:t>
            </a:r>
            <a:r>
              <a:rPr lang="pl-PL" dirty="0" smtClean="0"/>
              <a:t> </a:t>
            </a:r>
            <a:r>
              <a:rPr lang="pl-PL" dirty="0" err="1" smtClean="0"/>
              <a:t>swab</a:t>
            </a:r>
            <a:r>
              <a:rPr lang="pl-PL" dirty="0" smtClean="0"/>
              <a:t> for central </a:t>
            </a:r>
            <a:r>
              <a:rPr lang="pl-PL" dirty="0" err="1" smtClean="0"/>
              <a:t>tumors</a:t>
            </a:r>
            <a:r>
              <a:rPr lang="pl-PL" dirty="0" smtClean="0"/>
              <a:t>, CT-</a:t>
            </a:r>
            <a:r>
              <a:rPr lang="pl-PL" dirty="0" err="1" smtClean="0"/>
              <a:t>guided</a:t>
            </a:r>
            <a:r>
              <a:rPr lang="pl-PL" dirty="0" smtClean="0"/>
              <a:t> </a:t>
            </a:r>
            <a:r>
              <a:rPr lang="pl-PL" dirty="0" err="1" smtClean="0"/>
              <a:t>biopsy</a:t>
            </a:r>
            <a:r>
              <a:rPr lang="pl-PL" dirty="0" smtClean="0"/>
              <a:t> for </a:t>
            </a:r>
            <a:r>
              <a:rPr lang="pl-PL" dirty="0" err="1" smtClean="0"/>
              <a:t>peripheral</a:t>
            </a:r>
            <a:r>
              <a:rPr lang="pl-PL" dirty="0" smtClean="0"/>
              <a:t> </a:t>
            </a:r>
            <a:r>
              <a:rPr lang="pl-PL" dirty="0" err="1" smtClean="0"/>
              <a:t>lesions</a:t>
            </a:r>
            <a:r>
              <a:rPr lang="pl-PL" dirty="0" smtClean="0"/>
              <a:t>, fine-</a:t>
            </a:r>
            <a:r>
              <a:rPr lang="pl-PL" dirty="0" err="1" smtClean="0"/>
              <a:t>needle</a:t>
            </a:r>
            <a:r>
              <a:rPr lang="pl-PL" dirty="0" smtClean="0"/>
              <a:t> </a:t>
            </a:r>
            <a:r>
              <a:rPr lang="pl-PL" dirty="0" err="1" smtClean="0"/>
              <a:t>aspiration</a:t>
            </a:r>
            <a:r>
              <a:rPr lang="pl-PL" dirty="0" smtClean="0"/>
              <a:t>, </a:t>
            </a:r>
            <a:r>
              <a:rPr lang="pl-PL" dirty="0" err="1" smtClean="0"/>
              <a:t>videothoracoscopy</a:t>
            </a:r>
            <a:r>
              <a:rPr lang="pl-PL" dirty="0" smtClean="0"/>
              <a:t>, </a:t>
            </a:r>
            <a:r>
              <a:rPr lang="pl-PL" dirty="0" err="1" smtClean="0"/>
              <a:t>mediastinoscopy</a:t>
            </a:r>
            <a:r>
              <a:rPr lang="pl-PL" dirty="0" smtClean="0"/>
              <a:t>, </a:t>
            </a:r>
            <a:r>
              <a:rPr lang="pl-PL" dirty="0" err="1" smtClean="0"/>
              <a:t>thoracotomy</a:t>
            </a:r>
            <a:r>
              <a:rPr lang="pl-PL" dirty="0"/>
              <a:t>),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74404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Radiograph</a:t>
            </a:r>
            <a:r>
              <a:rPr lang="pl-PL" dirty="0" smtClean="0"/>
              <a:t> – </a:t>
            </a:r>
            <a:r>
              <a:rPr lang="pl-PL" dirty="0" err="1" smtClean="0"/>
              <a:t>lung</a:t>
            </a:r>
            <a:r>
              <a:rPr lang="pl-PL" dirty="0" smtClean="0"/>
              <a:t> </a:t>
            </a:r>
            <a:r>
              <a:rPr lang="pl-PL" dirty="0" err="1" smtClean="0"/>
              <a:t>cancer</a:t>
            </a:r>
            <a:endParaRPr lang="pl-PL" dirty="0"/>
          </a:p>
        </p:txBody>
      </p:sp>
      <p:pic>
        <p:nvPicPr>
          <p:cNvPr id="1026" name="Picture 2" descr="Znalezione obrazy dla zapytania lung cancer radiograp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333500"/>
            <a:ext cx="37719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284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Examples</a:t>
            </a:r>
            <a:r>
              <a:rPr lang="pl-PL" dirty="0" smtClean="0"/>
              <a:t> of </a:t>
            </a:r>
            <a:r>
              <a:rPr lang="pl-PL" dirty="0" err="1" smtClean="0"/>
              <a:t>metastases</a:t>
            </a:r>
            <a:r>
              <a:rPr lang="pl-PL" dirty="0" smtClean="0"/>
              <a:t> in NSCLC</a:t>
            </a:r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idx="1"/>
          </p:nvPr>
        </p:nvSpPr>
        <p:spPr>
          <a:xfrm>
            <a:off x="899592" y="1057300"/>
            <a:ext cx="3384376" cy="755096"/>
          </a:xfrm>
        </p:spPr>
        <p:txBody>
          <a:bodyPr>
            <a:normAutofit/>
          </a:bodyPr>
          <a:lstStyle/>
          <a:p>
            <a:r>
              <a:rPr lang="pl-PL" dirty="0" err="1" smtClean="0"/>
              <a:t>Spine</a:t>
            </a:r>
            <a:r>
              <a:rPr lang="pl-PL" dirty="0" smtClean="0"/>
              <a:t> and </a:t>
            </a:r>
            <a:r>
              <a:rPr lang="pl-PL" dirty="0" err="1"/>
              <a:t>adrenal</a:t>
            </a:r>
            <a:r>
              <a:rPr lang="pl-PL" dirty="0"/>
              <a:t> </a:t>
            </a:r>
            <a:r>
              <a:rPr lang="pl-PL" dirty="0" err="1"/>
              <a:t>gland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591" y="1812925"/>
            <a:ext cx="315340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ymbol zastępczy tekstu 10"/>
          <p:cNvSpPr>
            <a:spLocks noGrp="1"/>
          </p:cNvSpPr>
          <p:nvPr>
            <p:ph type="body" sz="quarter" idx="3"/>
          </p:nvPr>
        </p:nvSpPr>
        <p:spPr>
          <a:xfrm>
            <a:off x="4572000" y="1279261"/>
            <a:ext cx="4169465" cy="858159"/>
          </a:xfrm>
        </p:spPr>
        <p:txBody>
          <a:bodyPr>
            <a:normAutofit/>
          </a:bodyPr>
          <a:lstStyle/>
          <a:p>
            <a:r>
              <a:rPr lang="pl-PL" dirty="0" err="1" smtClean="0"/>
              <a:t>Spine</a:t>
            </a:r>
            <a:r>
              <a:rPr lang="pl-PL" dirty="0" smtClean="0"/>
              <a:t> (</a:t>
            </a:r>
            <a:r>
              <a:rPr lang="pl-PL" dirty="0" err="1" smtClean="0"/>
              <a:t>note</a:t>
            </a:r>
            <a:r>
              <a:rPr lang="pl-PL" dirty="0" smtClean="0"/>
              <a:t> </a:t>
            </a:r>
            <a:r>
              <a:rPr lang="pl-PL" dirty="0" err="1" smtClean="0"/>
              <a:t>spinal</a:t>
            </a:r>
            <a:r>
              <a:rPr lang="pl-PL" dirty="0" smtClean="0"/>
              <a:t> </a:t>
            </a:r>
            <a:r>
              <a:rPr lang="pl-PL" dirty="0" err="1" smtClean="0"/>
              <a:t>cord</a:t>
            </a:r>
            <a:r>
              <a:rPr lang="pl-PL" dirty="0" smtClean="0"/>
              <a:t> </a:t>
            </a:r>
            <a:r>
              <a:rPr lang="pl-PL" dirty="0" err="1" smtClean="0"/>
              <a:t>compression</a:t>
            </a:r>
            <a:r>
              <a:rPr lang="pl-PL" dirty="0" smtClean="0"/>
              <a:t>)</a:t>
            </a:r>
            <a:endParaRPr lang="pl-PL" dirty="0"/>
          </a:p>
        </p:txBody>
      </p:sp>
      <p:grpSp>
        <p:nvGrpSpPr>
          <p:cNvPr id="9" name="Grupa 8"/>
          <p:cNvGrpSpPr/>
          <p:nvPr/>
        </p:nvGrpSpPr>
        <p:grpSpPr>
          <a:xfrm>
            <a:off x="2051720" y="2929508"/>
            <a:ext cx="1080120" cy="1368152"/>
            <a:chOff x="3995936" y="2713484"/>
            <a:chExt cx="1584176" cy="1656184"/>
          </a:xfrm>
        </p:grpSpPr>
        <p:sp>
          <p:nvSpPr>
            <p:cNvPr id="4" name="Elipsa 3"/>
            <p:cNvSpPr/>
            <p:nvPr/>
          </p:nvSpPr>
          <p:spPr>
            <a:xfrm>
              <a:off x="4932040" y="2713484"/>
              <a:ext cx="648072" cy="936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Elipsa 5"/>
            <p:cNvSpPr/>
            <p:nvPr/>
          </p:nvSpPr>
          <p:spPr>
            <a:xfrm>
              <a:off x="4283968" y="3289548"/>
              <a:ext cx="504056" cy="5760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Elipsa 6"/>
            <p:cNvSpPr/>
            <p:nvPr/>
          </p:nvSpPr>
          <p:spPr>
            <a:xfrm>
              <a:off x="3995936" y="3793604"/>
              <a:ext cx="504056" cy="5760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428"/>
            <a:ext cx="416946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ipsa 12"/>
          <p:cNvSpPr/>
          <p:nvPr/>
        </p:nvSpPr>
        <p:spPr>
          <a:xfrm>
            <a:off x="6012160" y="3953274"/>
            <a:ext cx="1152128" cy="10644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2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Evaluation (2)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pl-PL" dirty="0"/>
              <a:t>Complete </a:t>
            </a:r>
            <a:r>
              <a:rPr lang="pl-PL" dirty="0" err="1"/>
              <a:t>blood</a:t>
            </a:r>
            <a:r>
              <a:rPr lang="pl-PL" dirty="0"/>
              <a:t> </a:t>
            </a:r>
            <a:r>
              <a:rPr lang="pl-PL" dirty="0" err="1"/>
              <a:t>count</a:t>
            </a:r>
            <a:r>
              <a:rPr lang="pl-PL" dirty="0"/>
              <a:t>, </a:t>
            </a:r>
            <a:r>
              <a:rPr lang="pl-PL" dirty="0" err="1"/>
              <a:t>platelets</a:t>
            </a:r>
            <a:r>
              <a:rPr lang="pl-PL" dirty="0"/>
              <a:t>,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pl-PL" dirty="0" err="1"/>
              <a:t>Chemistry</a:t>
            </a:r>
            <a:r>
              <a:rPr lang="pl-PL" dirty="0"/>
              <a:t> profile (</a:t>
            </a:r>
            <a:r>
              <a:rPr lang="pl-PL" dirty="0" err="1"/>
              <a:t>blood</a:t>
            </a:r>
            <a:r>
              <a:rPr lang="pl-PL" dirty="0"/>
              <a:t> </a:t>
            </a:r>
            <a:r>
              <a:rPr lang="pl-PL" dirty="0" err="1"/>
              <a:t>urea</a:t>
            </a:r>
            <a:r>
              <a:rPr lang="pl-PL" dirty="0"/>
              <a:t> </a:t>
            </a:r>
            <a:r>
              <a:rPr lang="pl-PL" dirty="0" err="1"/>
              <a:t>nitrogen</a:t>
            </a:r>
            <a:r>
              <a:rPr lang="pl-PL" dirty="0"/>
              <a:t>, </a:t>
            </a:r>
            <a:r>
              <a:rPr lang="pl-PL" dirty="0" err="1"/>
              <a:t>creatinine</a:t>
            </a:r>
            <a:r>
              <a:rPr lang="pl-PL" dirty="0"/>
              <a:t>, </a:t>
            </a:r>
            <a:r>
              <a:rPr lang="pl-PL" dirty="0" err="1"/>
              <a:t>liver</a:t>
            </a:r>
            <a:r>
              <a:rPr lang="pl-PL" dirty="0"/>
              <a:t> </a:t>
            </a:r>
            <a:r>
              <a:rPr lang="pl-PL" dirty="0" err="1"/>
              <a:t>function</a:t>
            </a:r>
            <a:r>
              <a:rPr lang="pl-PL" dirty="0"/>
              <a:t> </a:t>
            </a:r>
            <a:r>
              <a:rPr lang="pl-PL" dirty="0" err="1"/>
              <a:t>tests</a:t>
            </a:r>
            <a:r>
              <a:rPr lang="pl-PL" dirty="0"/>
              <a:t>, </a:t>
            </a:r>
            <a:r>
              <a:rPr lang="pl-PL" dirty="0" err="1"/>
              <a:t>alkaline</a:t>
            </a:r>
            <a:r>
              <a:rPr lang="pl-PL" dirty="0"/>
              <a:t> </a:t>
            </a:r>
            <a:r>
              <a:rPr lang="pl-PL" dirty="0" err="1"/>
              <a:t>phosphatase</a:t>
            </a:r>
            <a:r>
              <a:rPr lang="pl-PL" dirty="0"/>
              <a:t>, LDH),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pl-PL" dirty="0" err="1"/>
              <a:t>Pulmonary</a:t>
            </a:r>
            <a:r>
              <a:rPr lang="pl-PL" dirty="0"/>
              <a:t> </a:t>
            </a:r>
            <a:r>
              <a:rPr lang="pl-PL" dirty="0" err="1"/>
              <a:t>function</a:t>
            </a:r>
            <a:r>
              <a:rPr lang="pl-PL" dirty="0"/>
              <a:t> </a:t>
            </a:r>
            <a:r>
              <a:rPr lang="pl-PL" dirty="0" err="1"/>
              <a:t>tests</a:t>
            </a:r>
            <a:r>
              <a:rPr lang="pl-PL" dirty="0"/>
              <a:t> (</a:t>
            </a:r>
            <a:r>
              <a:rPr lang="pl-PL" dirty="0" err="1"/>
              <a:t>presurgical</a:t>
            </a:r>
            <a:r>
              <a:rPr lang="pl-PL" dirty="0"/>
              <a:t> and </a:t>
            </a:r>
            <a:r>
              <a:rPr lang="pl-PL" dirty="0" err="1"/>
              <a:t>preradiotherapy</a:t>
            </a:r>
            <a:r>
              <a:rPr lang="pl-PL" dirty="0"/>
              <a:t> </a:t>
            </a:r>
            <a:r>
              <a:rPr lang="pl-PL" dirty="0" err="1"/>
              <a:t>evaluation</a:t>
            </a:r>
            <a:r>
              <a:rPr lang="pl-PL" dirty="0"/>
              <a:t>),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pl-PL" dirty="0"/>
              <a:t>FDG PET/CT </a:t>
            </a:r>
            <a:r>
              <a:rPr lang="pl-PL" dirty="0" err="1"/>
              <a:t>scan</a:t>
            </a:r>
            <a:r>
              <a:rPr lang="pl-PL" dirty="0"/>
              <a:t>,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pl-PL" dirty="0" smtClean="0"/>
              <a:t>CT </a:t>
            </a:r>
            <a:r>
              <a:rPr lang="pl-PL" dirty="0" err="1" smtClean="0"/>
              <a:t>or</a:t>
            </a:r>
            <a:r>
              <a:rPr lang="pl-PL" dirty="0" smtClean="0"/>
              <a:t> MRI </a:t>
            </a:r>
            <a:r>
              <a:rPr lang="pl-PL" dirty="0"/>
              <a:t>with </a:t>
            </a:r>
            <a:r>
              <a:rPr lang="pl-PL" dirty="0" err="1"/>
              <a:t>contrast</a:t>
            </a:r>
            <a:r>
              <a:rPr lang="pl-PL" dirty="0"/>
              <a:t> of </a:t>
            </a:r>
            <a:r>
              <a:rPr lang="pl-PL" dirty="0" err="1"/>
              <a:t>brain</a:t>
            </a:r>
            <a:r>
              <a:rPr lang="pl-PL" dirty="0"/>
              <a:t> (for non-</a:t>
            </a:r>
            <a:r>
              <a:rPr lang="pl-PL" dirty="0" err="1"/>
              <a:t>squamous</a:t>
            </a:r>
            <a:r>
              <a:rPr lang="pl-PL" dirty="0"/>
              <a:t> </a:t>
            </a:r>
            <a:r>
              <a:rPr lang="pl-PL" dirty="0" err="1"/>
              <a:t>lung</a:t>
            </a:r>
            <a:r>
              <a:rPr lang="pl-PL" dirty="0"/>
              <a:t> </a:t>
            </a:r>
            <a:r>
              <a:rPr lang="pl-PL" dirty="0" err="1"/>
              <a:t>cancer</a:t>
            </a:r>
            <a:r>
              <a:rPr lang="pl-PL" dirty="0"/>
              <a:t> with </a:t>
            </a:r>
            <a:r>
              <a:rPr lang="pl-PL" dirty="0" err="1"/>
              <a:t>involved</a:t>
            </a:r>
            <a:r>
              <a:rPr lang="pl-PL" dirty="0"/>
              <a:t> </a:t>
            </a:r>
            <a:r>
              <a:rPr lang="pl-PL" dirty="0" err="1"/>
              <a:t>lymph</a:t>
            </a:r>
            <a:r>
              <a:rPr lang="pl-PL" dirty="0"/>
              <a:t> </a:t>
            </a:r>
            <a:r>
              <a:rPr lang="pl-PL" dirty="0" err="1"/>
              <a:t>nodes</a:t>
            </a:r>
            <a:r>
              <a:rPr lang="pl-PL" dirty="0"/>
              <a:t>,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stage</a:t>
            </a:r>
            <a:r>
              <a:rPr lang="pl-PL" dirty="0"/>
              <a:t> III-IV </a:t>
            </a:r>
            <a:r>
              <a:rPr lang="pl-PL" dirty="0" err="1"/>
              <a:t>or</a:t>
            </a:r>
            <a:r>
              <a:rPr lang="pl-PL" dirty="0"/>
              <a:t> for </a:t>
            </a:r>
            <a:r>
              <a:rPr lang="pl-PL" dirty="0" err="1"/>
              <a:t>neurologic</a:t>
            </a:r>
            <a:r>
              <a:rPr lang="pl-PL" dirty="0"/>
              <a:t> </a:t>
            </a:r>
            <a:r>
              <a:rPr lang="pl-PL" dirty="0" err="1"/>
              <a:t>symptoms</a:t>
            </a:r>
            <a:r>
              <a:rPr lang="pl-PL" dirty="0"/>
              <a:t>),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pl-PL" dirty="0"/>
              <a:t>MRI of </a:t>
            </a:r>
            <a:r>
              <a:rPr lang="pl-PL" dirty="0" err="1"/>
              <a:t>thoracic</a:t>
            </a:r>
            <a:r>
              <a:rPr lang="pl-PL" dirty="0"/>
              <a:t> inlet for superior </a:t>
            </a:r>
            <a:r>
              <a:rPr lang="pl-PL" dirty="0" err="1"/>
              <a:t>sulcus</a:t>
            </a:r>
            <a:r>
              <a:rPr lang="pl-PL" dirty="0"/>
              <a:t> </a:t>
            </a:r>
            <a:r>
              <a:rPr lang="pl-PL" dirty="0" err="1"/>
              <a:t>tumors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85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FDG PET-CT</a:t>
            </a: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077" y="1333500"/>
            <a:ext cx="4871846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0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Prognostic</a:t>
            </a:r>
            <a:r>
              <a:rPr lang="pl-PL" dirty="0" smtClean="0"/>
              <a:t> </a:t>
            </a:r>
            <a:r>
              <a:rPr lang="pl-PL" dirty="0" err="1" smtClean="0"/>
              <a:t>factors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err="1" smtClean="0"/>
              <a:t>Stage</a:t>
            </a:r>
            <a:r>
              <a:rPr lang="pl-PL" dirty="0" smtClean="0"/>
              <a:t> of the </a:t>
            </a:r>
            <a:r>
              <a:rPr lang="pl-PL" dirty="0" err="1" smtClean="0"/>
              <a:t>disease</a:t>
            </a:r>
            <a:r>
              <a:rPr lang="pl-PL" dirty="0" smtClean="0"/>
              <a:t>,</a:t>
            </a:r>
          </a:p>
          <a:p>
            <a:r>
              <a:rPr lang="pl-PL" dirty="0" smtClean="0"/>
              <a:t>Performance status (KPS, WHO),</a:t>
            </a:r>
          </a:p>
          <a:p>
            <a:r>
              <a:rPr lang="pl-PL" dirty="0" err="1" smtClean="0"/>
              <a:t>Weight</a:t>
            </a:r>
            <a:r>
              <a:rPr lang="pl-PL" dirty="0" smtClean="0"/>
              <a:t> </a:t>
            </a:r>
            <a:r>
              <a:rPr lang="pl-PL" dirty="0" err="1" smtClean="0"/>
              <a:t>loss</a:t>
            </a:r>
            <a:r>
              <a:rPr lang="pl-PL" dirty="0" smtClean="0"/>
              <a:t> (&gt; 10% </a:t>
            </a:r>
            <a:r>
              <a:rPr lang="pl-PL" dirty="0" err="1" smtClean="0"/>
              <a:t>over</a:t>
            </a:r>
            <a:r>
              <a:rPr lang="pl-PL" dirty="0" smtClean="0"/>
              <a:t> 6 </a:t>
            </a:r>
            <a:r>
              <a:rPr lang="pl-PL" dirty="0" err="1" smtClean="0"/>
              <a:t>months</a:t>
            </a:r>
            <a:r>
              <a:rPr lang="pl-PL" dirty="0" smtClean="0"/>
              <a:t>),</a:t>
            </a:r>
          </a:p>
          <a:p>
            <a:r>
              <a:rPr lang="pl-PL" dirty="0" err="1" smtClean="0"/>
              <a:t>Lactate</a:t>
            </a:r>
            <a:r>
              <a:rPr lang="pl-PL" dirty="0" smtClean="0"/>
              <a:t> </a:t>
            </a:r>
            <a:r>
              <a:rPr lang="pl-PL" dirty="0" err="1" smtClean="0"/>
              <a:t>dehydrogenase</a:t>
            </a:r>
            <a:r>
              <a:rPr lang="pl-PL" dirty="0" smtClean="0"/>
              <a:t> (SCLC),</a:t>
            </a:r>
          </a:p>
          <a:p>
            <a:r>
              <a:rPr lang="pl-PL" dirty="0" err="1" smtClean="0"/>
              <a:t>Pleural</a:t>
            </a:r>
            <a:r>
              <a:rPr lang="pl-PL" dirty="0" smtClean="0"/>
              <a:t> </a:t>
            </a:r>
            <a:r>
              <a:rPr lang="pl-PL" dirty="0" err="1" smtClean="0"/>
              <a:t>effusion</a:t>
            </a:r>
            <a:r>
              <a:rPr lang="pl-PL" dirty="0" smtClean="0"/>
              <a:t>,</a:t>
            </a:r>
          </a:p>
          <a:p>
            <a:r>
              <a:rPr lang="pl-PL" dirty="0" smtClean="0"/>
              <a:t>EGFR and KRAS </a:t>
            </a:r>
            <a:r>
              <a:rPr lang="pl-PL" dirty="0" err="1" smtClean="0"/>
              <a:t>mutations</a:t>
            </a:r>
            <a:r>
              <a:rPr lang="pl-PL" dirty="0" smtClean="0"/>
              <a:t>, ALK </a:t>
            </a:r>
            <a:r>
              <a:rPr lang="pl-PL" dirty="0" err="1" smtClean="0"/>
              <a:t>gene</a:t>
            </a:r>
            <a:r>
              <a:rPr lang="pl-PL" dirty="0" smtClean="0"/>
              <a:t> </a:t>
            </a:r>
            <a:r>
              <a:rPr lang="pl-PL" dirty="0" err="1" smtClean="0"/>
              <a:t>rearrangements</a:t>
            </a:r>
            <a:r>
              <a:rPr lang="pl-PL" dirty="0" smtClean="0"/>
              <a:t> (</a:t>
            </a:r>
            <a:r>
              <a:rPr lang="pl-PL" dirty="0" err="1" smtClean="0"/>
              <a:t>adenocarcinoma</a:t>
            </a:r>
            <a:r>
              <a:rPr lang="pl-PL" dirty="0" smtClean="0"/>
              <a:t> and NSCLC NOS).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71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Karnofsky</a:t>
            </a:r>
            <a:r>
              <a:rPr lang="pl-PL" dirty="0" smtClean="0"/>
              <a:t> Performance Status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37793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956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Epidemiology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 smtClean="0"/>
              <a:t>Lung</a:t>
            </a:r>
            <a:r>
              <a:rPr lang="pl-PL" dirty="0" smtClean="0"/>
              <a:t> </a:t>
            </a:r>
            <a:r>
              <a:rPr lang="pl-PL" dirty="0" err="1" smtClean="0"/>
              <a:t>cancer</a:t>
            </a:r>
            <a:r>
              <a:rPr lang="pl-PL" dirty="0" smtClean="0"/>
              <a:t> in Poland in 2013:</a:t>
            </a:r>
          </a:p>
          <a:p>
            <a:pPr marL="0" indent="0">
              <a:buNone/>
            </a:pPr>
            <a:endParaRPr lang="pl-PL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155041"/>
              </p:ext>
            </p:extLst>
          </p:nvPr>
        </p:nvGraphicFramePr>
        <p:xfrm>
          <a:off x="539552" y="2137420"/>
          <a:ext cx="7416825" cy="230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8085">
                <a:tc>
                  <a:txBody>
                    <a:bodyPr/>
                    <a:lstStyle/>
                    <a:p>
                      <a:endParaRPr lang="pl-P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dirty="0" smtClean="0"/>
                        <a:t>New </a:t>
                      </a:r>
                      <a:r>
                        <a:rPr lang="pl-PL" sz="3600" dirty="0" err="1" smtClean="0"/>
                        <a:t>cases</a:t>
                      </a:r>
                      <a:r>
                        <a:rPr lang="pl-PL" sz="3600" dirty="0" smtClean="0"/>
                        <a:t> </a:t>
                      </a:r>
                      <a:endParaRPr lang="pl-P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dirty="0" err="1" smtClean="0"/>
                        <a:t>Deaths</a:t>
                      </a:r>
                      <a:endParaRPr lang="pl-P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r>
                        <a:rPr lang="pl-PL" sz="3600" b="1" dirty="0" smtClean="0"/>
                        <a:t>Men</a:t>
                      </a:r>
                      <a:endParaRPr lang="pl-PL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dirty="0" smtClean="0"/>
                        <a:t>14609</a:t>
                      </a:r>
                      <a:endParaRPr lang="pl-P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dirty="0" smtClean="0"/>
                        <a:t>15981</a:t>
                      </a:r>
                      <a:endParaRPr lang="pl-P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r>
                        <a:rPr lang="pl-PL" sz="3600" b="1" dirty="0" err="1" smtClean="0"/>
                        <a:t>Women</a:t>
                      </a:r>
                      <a:endParaRPr lang="pl-PL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dirty="0" smtClean="0"/>
                        <a:t>6915</a:t>
                      </a:r>
                      <a:endParaRPr lang="pl-P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dirty="0" smtClean="0"/>
                        <a:t>6647</a:t>
                      </a:r>
                      <a:endParaRPr lang="pl-P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8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Lung</a:t>
            </a:r>
            <a:r>
              <a:rPr lang="pl-PL" dirty="0" smtClean="0"/>
              <a:t> </a:t>
            </a:r>
            <a:r>
              <a:rPr lang="pl-PL" dirty="0" err="1" smtClean="0"/>
              <a:t>cancer</a:t>
            </a:r>
            <a:r>
              <a:rPr lang="pl-PL" dirty="0" smtClean="0"/>
              <a:t> TNM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T – tumor </a:t>
            </a:r>
            <a:r>
              <a:rPr lang="pl-PL" dirty="0" err="1" smtClean="0"/>
              <a:t>size</a:t>
            </a:r>
            <a:r>
              <a:rPr lang="pl-PL" dirty="0" smtClean="0"/>
              <a:t>, </a:t>
            </a:r>
            <a:r>
              <a:rPr lang="pl-PL" dirty="0" err="1" smtClean="0"/>
              <a:t>location</a:t>
            </a:r>
            <a:r>
              <a:rPr lang="pl-PL" dirty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invasion</a:t>
            </a:r>
            <a:r>
              <a:rPr lang="pl-PL" dirty="0"/>
              <a:t> of </a:t>
            </a:r>
            <a:r>
              <a:rPr lang="pl-PL" dirty="0" err="1" smtClean="0"/>
              <a:t>adjacent</a:t>
            </a:r>
            <a:r>
              <a:rPr lang="pl-PL" dirty="0" smtClean="0"/>
              <a:t> </a:t>
            </a:r>
            <a:r>
              <a:rPr lang="pl-PL" dirty="0" err="1" smtClean="0"/>
              <a:t>structures</a:t>
            </a:r>
            <a:r>
              <a:rPr lang="pl-PL" dirty="0" smtClean="0"/>
              <a:t>, </a:t>
            </a:r>
          </a:p>
          <a:p>
            <a:pPr marL="0" indent="0">
              <a:buNone/>
            </a:pPr>
            <a:r>
              <a:rPr lang="pl-PL" dirty="0" smtClean="0"/>
              <a:t>N – </a:t>
            </a:r>
            <a:r>
              <a:rPr lang="pl-PL" dirty="0" err="1" smtClean="0"/>
              <a:t>location</a:t>
            </a:r>
            <a:r>
              <a:rPr lang="pl-PL" dirty="0" smtClean="0"/>
              <a:t> of </a:t>
            </a:r>
            <a:r>
              <a:rPr lang="pl-PL" dirty="0" err="1" smtClean="0"/>
              <a:t>metastases</a:t>
            </a:r>
            <a:r>
              <a:rPr lang="pl-PL" dirty="0" smtClean="0"/>
              <a:t> to </a:t>
            </a:r>
            <a:r>
              <a:rPr lang="pl-PL" dirty="0" err="1" smtClean="0"/>
              <a:t>regional</a:t>
            </a:r>
            <a:r>
              <a:rPr lang="pl-PL" dirty="0" smtClean="0"/>
              <a:t> </a:t>
            </a:r>
            <a:r>
              <a:rPr lang="pl-PL" dirty="0" err="1" smtClean="0"/>
              <a:t>lymph</a:t>
            </a:r>
            <a:r>
              <a:rPr lang="pl-PL" smtClean="0"/>
              <a:t> nodes</a:t>
            </a:r>
            <a:r>
              <a:rPr lang="pl-PL" dirty="0" smtClean="0"/>
              <a:t>,</a:t>
            </a:r>
          </a:p>
          <a:p>
            <a:pPr marL="0" indent="0">
              <a:buNone/>
            </a:pPr>
            <a:r>
              <a:rPr lang="pl-PL" dirty="0" smtClean="0"/>
              <a:t>M – </a:t>
            </a:r>
            <a:r>
              <a:rPr lang="pl-PL" dirty="0" err="1" smtClean="0"/>
              <a:t>presence</a:t>
            </a:r>
            <a:r>
              <a:rPr lang="pl-PL" dirty="0" smtClean="0"/>
              <a:t> of </a:t>
            </a:r>
            <a:r>
              <a:rPr lang="pl-PL" dirty="0" err="1" smtClean="0"/>
              <a:t>distant</a:t>
            </a:r>
            <a:r>
              <a:rPr lang="pl-PL" dirty="0" smtClean="0"/>
              <a:t> </a:t>
            </a:r>
            <a:r>
              <a:rPr lang="pl-PL" dirty="0" err="1" smtClean="0"/>
              <a:t>metastases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076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TNM </a:t>
            </a:r>
            <a:r>
              <a:rPr lang="pl-PL" dirty="0" err="1" smtClean="0"/>
              <a:t>staging</a:t>
            </a:r>
            <a:r>
              <a:rPr lang="pl-PL" dirty="0" smtClean="0"/>
              <a:t> – NSCLC and SCLC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030677"/>
            <a:ext cx="7703954" cy="45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Clinical</a:t>
            </a:r>
            <a:r>
              <a:rPr lang="pl-PL" dirty="0" smtClean="0"/>
              <a:t> </a:t>
            </a:r>
            <a:r>
              <a:rPr lang="pl-PL" dirty="0" err="1" smtClean="0"/>
              <a:t>staging</a:t>
            </a:r>
            <a:r>
              <a:rPr lang="pl-PL" dirty="0" smtClean="0"/>
              <a:t> – NSCLC and SCLC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109881"/>
            <a:ext cx="3816424" cy="445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1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LD and ED in small </a:t>
            </a:r>
            <a:r>
              <a:rPr lang="pl-PL" dirty="0" err="1" smtClean="0"/>
              <a:t>cell</a:t>
            </a:r>
            <a:r>
              <a:rPr lang="pl-PL" dirty="0" smtClean="0"/>
              <a:t> </a:t>
            </a:r>
            <a:r>
              <a:rPr lang="pl-PL" dirty="0" err="1" smtClean="0"/>
              <a:t>lung</a:t>
            </a:r>
            <a:r>
              <a:rPr lang="pl-PL" dirty="0" smtClean="0"/>
              <a:t> </a:t>
            </a:r>
            <a:r>
              <a:rPr lang="pl-PL" dirty="0" err="1" smtClean="0"/>
              <a:t>cancer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Limidet-stage</a:t>
            </a:r>
            <a:r>
              <a:rPr lang="pl-PL" dirty="0"/>
              <a:t> </a:t>
            </a:r>
            <a:r>
              <a:rPr lang="pl-PL" dirty="0" err="1" smtClean="0"/>
              <a:t>disease</a:t>
            </a:r>
            <a:r>
              <a:rPr lang="pl-PL" dirty="0" smtClean="0"/>
              <a:t> (LD)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 err="1"/>
              <a:t>S</a:t>
            </a:r>
            <a:r>
              <a:rPr lang="pl-PL" dirty="0" err="1" smtClean="0"/>
              <a:t>tage</a:t>
            </a:r>
            <a:r>
              <a:rPr lang="pl-PL" dirty="0" smtClean="0"/>
              <a:t> I-III (T </a:t>
            </a:r>
            <a:r>
              <a:rPr lang="pl-PL" dirty="0" err="1" smtClean="0"/>
              <a:t>any</a:t>
            </a:r>
            <a:r>
              <a:rPr lang="pl-PL" dirty="0" smtClean="0"/>
              <a:t>, N </a:t>
            </a:r>
            <a:r>
              <a:rPr lang="pl-PL" dirty="0" err="1" smtClean="0"/>
              <a:t>any</a:t>
            </a:r>
            <a:r>
              <a:rPr lang="pl-PL" dirty="0" smtClean="0"/>
              <a:t>, M0)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be </a:t>
            </a:r>
            <a:r>
              <a:rPr lang="pl-PL" dirty="0" err="1" smtClean="0"/>
              <a:t>safely</a:t>
            </a:r>
            <a:r>
              <a:rPr lang="pl-PL" dirty="0" smtClean="0"/>
              <a:t> </a:t>
            </a:r>
            <a:r>
              <a:rPr lang="pl-PL" dirty="0" err="1" smtClean="0"/>
              <a:t>treated</a:t>
            </a:r>
            <a:r>
              <a:rPr lang="pl-PL" dirty="0" smtClean="0"/>
              <a:t> with </a:t>
            </a:r>
            <a:r>
              <a:rPr lang="pl-PL" dirty="0" err="1" smtClean="0"/>
              <a:t>definitive</a:t>
            </a:r>
            <a:r>
              <a:rPr lang="pl-PL" dirty="0" smtClean="0"/>
              <a:t> </a:t>
            </a:r>
            <a:r>
              <a:rPr lang="pl-PL" dirty="0" err="1" smtClean="0"/>
              <a:t>radiation</a:t>
            </a:r>
            <a:r>
              <a:rPr lang="pl-PL" dirty="0" smtClean="0"/>
              <a:t> </a:t>
            </a:r>
            <a:r>
              <a:rPr lang="pl-PL" dirty="0" err="1" smtClean="0"/>
              <a:t>doses</a:t>
            </a:r>
            <a:r>
              <a:rPr lang="pl-PL" dirty="0" smtClean="0"/>
              <a:t>. </a:t>
            </a:r>
            <a:r>
              <a:rPr lang="pl-PL" dirty="0" err="1" smtClean="0"/>
              <a:t>Excludes</a:t>
            </a:r>
            <a:r>
              <a:rPr lang="pl-PL" dirty="0" smtClean="0"/>
              <a:t> T3-4 </a:t>
            </a:r>
            <a:r>
              <a:rPr lang="pl-PL" dirty="0" err="1" smtClean="0"/>
              <a:t>due</a:t>
            </a:r>
            <a:r>
              <a:rPr lang="pl-PL" dirty="0" smtClean="0"/>
              <a:t> to </a:t>
            </a:r>
            <a:r>
              <a:rPr lang="pl-PL" dirty="0" err="1" smtClean="0"/>
              <a:t>multiple</a:t>
            </a:r>
            <a:r>
              <a:rPr lang="pl-PL" dirty="0" smtClean="0"/>
              <a:t> </a:t>
            </a:r>
            <a:r>
              <a:rPr lang="pl-PL" dirty="0" err="1" smtClean="0"/>
              <a:t>lung</a:t>
            </a:r>
            <a:r>
              <a:rPr lang="pl-PL" dirty="0" smtClean="0"/>
              <a:t> </a:t>
            </a:r>
            <a:r>
              <a:rPr lang="pl-PL" dirty="0" err="1" smtClean="0"/>
              <a:t>nodules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too</a:t>
            </a:r>
            <a:r>
              <a:rPr lang="pl-PL" dirty="0" smtClean="0"/>
              <a:t> </a:t>
            </a:r>
            <a:r>
              <a:rPr lang="pl-PL" dirty="0" err="1" smtClean="0"/>
              <a:t>extensive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tumor/</a:t>
            </a:r>
            <a:r>
              <a:rPr lang="pl-PL" dirty="0" err="1" smtClean="0"/>
              <a:t>nodal</a:t>
            </a:r>
            <a:r>
              <a:rPr lang="pl-PL" dirty="0" smtClean="0"/>
              <a:t> </a:t>
            </a:r>
            <a:r>
              <a:rPr lang="pl-PL" dirty="0" err="1" smtClean="0"/>
              <a:t>volume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too</a:t>
            </a:r>
            <a:r>
              <a:rPr lang="pl-PL" dirty="0" smtClean="0"/>
              <a:t> </a:t>
            </a:r>
            <a:r>
              <a:rPr lang="pl-PL" dirty="0" err="1" smtClean="0"/>
              <a:t>large</a:t>
            </a:r>
            <a:r>
              <a:rPr lang="pl-PL" dirty="0" smtClean="0"/>
              <a:t> to be </a:t>
            </a:r>
            <a:r>
              <a:rPr lang="pl-PL" dirty="0" err="1" smtClean="0"/>
              <a:t>encompased</a:t>
            </a:r>
            <a:r>
              <a:rPr lang="pl-PL" dirty="0" smtClean="0"/>
              <a:t> in a </a:t>
            </a:r>
            <a:r>
              <a:rPr lang="pl-PL" dirty="0" err="1" smtClean="0"/>
              <a:t>tolerable</a:t>
            </a:r>
            <a:r>
              <a:rPr lang="pl-PL" dirty="0" smtClean="0"/>
              <a:t> </a:t>
            </a:r>
            <a:r>
              <a:rPr lang="pl-PL" dirty="0" err="1" smtClean="0"/>
              <a:t>radiation</a:t>
            </a:r>
            <a:r>
              <a:rPr lang="pl-PL" dirty="0" smtClean="0"/>
              <a:t> plan.</a:t>
            </a:r>
          </a:p>
          <a:p>
            <a:pPr marL="0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err="1" smtClean="0"/>
              <a:t>Extensive-stage</a:t>
            </a:r>
            <a:r>
              <a:rPr lang="pl-PL" dirty="0" smtClean="0"/>
              <a:t> </a:t>
            </a:r>
            <a:r>
              <a:rPr lang="pl-PL" dirty="0" err="1" smtClean="0"/>
              <a:t>disease</a:t>
            </a:r>
            <a:r>
              <a:rPr lang="pl-PL" dirty="0" smtClean="0"/>
              <a:t> (ED)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 smtClean="0"/>
              <a:t>Stage</a:t>
            </a:r>
            <a:r>
              <a:rPr lang="pl-PL" dirty="0" smtClean="0"/>
              <a:t> IV (T </a:t>
            </a:r>
            <a:r>
              <a:rPr lang="pl-PL" dirty="0" err="1" smtClean="0"/>
              <a:t>any</a:t>
            </a:r>
            <a:r>
              <a:rPr lang="pl-PL" dirty="0" smtClean="0"/>
              <a:t>, N </a:t>
            </a:r>
            <a:r>
              <a:rPr lang="pl-PL" dirty="0" err="1" smtClean="0"/>
              <a:t>any</a:t>
            </a:r>
            <a:r>
              <a:rPr lang="pl-PL" dirty="0" smtClean="0"/>
              <a:t>, M1a/b) </a:t>
            </a:r>
            <a:r>
              <a:rPr lang="pl-PL" dirty="0" err="1" smtClean="0"/>
              <a:t>or</a:t>
            </a:r>
            <a:r>
              <a:rPr lang="pl-PL" dirty="0" smtClean="0"/>
              <a:t> T3-4 </a:t>
            </a:r>
            <a:r>
              <a:rPr lang="pl-PL" dirty="0" err="1"/>
              <a:t>due</a:t>
            </a:r>
            <a:r>
              <a:rPr lang="pl-PL" dirty="0"/>
              <a:t> to </a:t>
            </a:r>
            <a:r>
              <a:rPr lang="pl-PL" dirty="0" err="1"/>
              <a:t>multiple</a:t>
            </a:r>
            <a:r>
              <a:rPr lang="pl-PL" dirty="0"/>
              <a:t> </a:t>
            </a:r>
            <a:r>
              <a:rPr lang="pl-PL" dirty="0" err="1"/>
              <a:t>lung</a:t>
            </a:r>
            <a:r>
              <a:rPr lang="pl-PL" dirty="0"/>
              <a:t> </a:t>
            </a:r>
            <a:r>
              <a:rPr lang="pl-PL" dirty="0" err="1"/>
              <a:t>nodules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too</a:t>
            </a:r>
            <a:r>
              <a:rPr lang="pl-PL" dirty="0"/>
              <a:t> </a:t>
            </a:r>
            <a:r>
              <a:rPr lang="pl-PL" dirty="0" err="1"/>
              <a:t>extensive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tumor/</a:t>
            </a:r>
            <a:r>
              <a:rPr lang="pl-PL" dirty="0" err="1"/>
              <a:t>nodal</a:t>
            </a:r>
            <a:r>
              <a:rPr lang="pl-PL" dirty="0"/>
              <a:t> </a:t>
            </a:r>
            <a:r>
              <a:rPr lang="pl-PL" dirty="0" err="1"/>
              <a:t>volume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too</a:t>
            </a:r>
            <a:r>
              <a:rPr lang="pl-PL" dirty="0"/>
              <a:t> </a:t>
            </a:r>
            <a:r>
              <a:rPr lang="pl-PL" dirty="0" err="1"/>
              <a:t>large</a:t>
            </a:r>
            <a:r>
              <a:rPr lang="pl-PL" dirty="0"/>
              <a:t> to be </a:t>
            </a:r>
            <a:r>
              <a:rPr lang="pl-PL" dirty="0" err="1"/>
              <a:t>encompased</a:t>
            </a:r>
            <a:r>
              <a:rPr lang="pl-PL" dirty="0"/>
              <a:t> in a </a:t>
            </a:r>
            <a:r>
              <a:rPr lang="pl-PL" dirty="0" err="1"/>
              <a:t>tolerable</a:t>
            </a:r>
            <a:r>
              <a:rPr lang="pl-PL" dirty="0"/>
              <a:t> </a:t>
            </a:r>
            <a:r>
              <a:rPr lang="pl-PL" dirty="0" err="1"/>
              <a:t>radiation</a:t>
            </a:r>
            <a:r>
              <a:rPr lang="pl-PL" dirty="0"/>
              <a:t> plan.</a:t>
            </a:r>
          </a:p>
        </p:txBody>
      </p:sp>
    </p:spTree>
    <p:extLst>
      <p:ext uri="{BB962C8B-B14F-4D97-AF65-F5344CB8AC3E}">
        <p14:creationId xmlns:p14="http://schemas.microsoft.com/office/powerpoint/2010/main" val="21834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Lung</a:t>
            </a:r>
            <a:r>
              <a:rPr lang="pl-PL" dirty="0" smtClean="0"/>
              <a:t> </a:t>
            </a:r>
            <a:r>
              <a:rPr lang="pl-PL" dirty="0" err="1" smtClean="0"/>
              <a:t>cancer</a:t>
            </a:r>
            <a:r>
              <a:rPr lang="pl-PL" dirty="0" smtClean="0"/>
              <a:t> </a:t>
            </a:r>
            <a:r>
              <a:rPr lang="pl-PL" dirty="0" err="1" smtClean="0"/>
              <a:t>treatment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 smtClean="0"/>
              <a:t>Treatment</a:t>
            </a:r>
            <a:r>
              <a:rPr lang="pl-PL" dirty="0" smtClean="0"/>
              <a:t> of </a:t>
            </a:r>
            <a:r>
              <a:rPr lang="pl-PL" dirty="0" err="1" smtClean="0"/>
              <a:t>lung</a:t>
            </a:r>
            <a:r>
              <a:rPr lang="pl-PL" dirty="0" smtClean="0"/>
              <a:t> </a:t>
            </a:r>
            <a:r>
              <a:rPr lang="pl-PL" dirty="0" err="1" smtClean="0"/>
              <a:t>cancer</a:t>
            </a:r>
            <a:r>
              <a:rPr lang="pl-PL" dirty="0" smtClean="0"/>
              <a:t> </a:t>
            </a:r>
            <a:r>
              <a:rPr lang="pl-PL" dirty="0" err="1" smtClean="0"/>
              <a:t>depends</a:t>
            </a:r>
            <a:r>
              <a:rPr lang="pl-PL" dirty="0" smtClean="0"/>
              <a:t> on </a:t>
            </a:r>
            <a:r>
              <a:rPr lang="pl-PL" dirty="0" err="1" smtClean="0"/>
              <a:t>numerous</a:t>
            </a:r>
            <a:r>
              <a:rPr lang="pl-PL" dirty="0" smtClean="0"/>
              <a:t> </a:t>
            </a:r>
            <a:r>
              <a:rPr lang="pl-PL" dirty="0" err="1" smtClean="0"/>
              <a:t>factors</a:t>
            </a:r>
            <a:r>
              <a:rPr lang="pl-PL" dirty="0"/>
              <a:t> </a:t>
            </a:r>
            <a:r>
              <a:rPr lang="pl-PL" dirty="0" smtClean="0"/>
              <a:t>(NSCLC/SCLC, </a:t>
            </a:r>
            <a:r>
              <a:rPr lang="pl-PL" dirty="0" err="1" smtClean="0"/>
              <a:t>clinical</a:t>
            </a:r>
            <a:r>
              <a:rPr lang="pl-PL" dirty="0" smtClean="0"/>
              <a:t> </a:t>
            </a:r>
            <a:r>
              <a:rPr lang="pl-PL" dirty="0" err="1" smtClean="0"/>
              <a:t>stage</a:t>
            </a:r>
            <a:r>
              <a:rPr lang="pl-PL" dirty="0" smtClean="0"/>
              <a:t>, performance status, </a:t>
            </a:r>
            <a:r>
              <a:rPr lang="pl-PL" dirty="0" err="1" smtClean="0"/>
              <a:t>comorbidities</a:t>
            </a:r>
            <a:r>
              <a:rPr lang="pl-PL" dirty="0" smtClean="0"/>
              <a:t>) and the </a:t>
            </a:r>
            <a:r>
              <a:rPr lang="pl-PL" dirty="0" err="1" smtClean="0"/>
              <a:t>decision</a:t>
            </a:r>
            <a:r>
              <a:rPr lang="pl-PL" dirty="0" smtClean="0"/>
              <a:t> </a:t>
            </a:r>
            <a:r>
              <a:rPr lang="pl-PL" dirty="0" err="1" smtClean="0"/>
              <a:t>should</a:t>
            </a:r>
            <a:r>
              <a:rPr lang="pl-PL" dirty="0"/>
              <a:t> </a:t>
            </a:r>
            <a:r>
              <a:rPr lang="pl-PL" dirty="0" err="1" smtClean="0"/>
              <a:t>always</a:t>
            </a:r>
            <a:r>
              <a:rPr lang="pl-PL" dirty="0" smtClean="0"/>
              <a:t> be </a:t>
            </a:r>
            <a:r>
              <a:rPr lang="pl-PL" dirty="0" err="1" smtClean="0"/>
              <a:t>done</a:t>
            </a:r>
            <a:r>
              <a:rPr lang="pl-PL" dirty="0"/>
              <a:t> by </a:t>
            </a:r>
            <a:r>
              <a:rPr lang="pl-PL" dirty="0" err="1" smtClean="0"/>
              <a:t>multidisciplinary</a:t>
            </a:r>
            <a:r>
              <a:rPr lang="pl-PL" dirty="0" smtClean="0"/>
              <a:t> team </a:t>
            </a:r>
            <a:r>
              <a:rPr lang="pl-PL" dirty="0" err="1" smtClean="0"/>
              <a:t>consisting</a:t>
            </a:r>
            <a:r>
              <a:rPr lang="pl-PL" dirty="0" smtClean="0"/>
              <a:t> of </a:t>
            </a:r>
            <a:r>
              <a:rPr lang="pl-PL" dirty="0" err="1" smtClean="0"/>
              <a:t>experienced</a:t>
            </a:r>
            <a:r>
              <a:rPr lang="pl-PL" dirty="0" smtClean="0"/>
              <a:t> </a:t>
            </a:r>
            <a:r>
              <a:rPr lang="pl-PL" dirty="0" err="1" smtClean="0"/>
              <a:t>thoracic</a:t>
            </a:r>
            <a:r>
              <a:rPr lang="pl-PL" dirty="0" smtClean="0"/>
              <a:t> </a:t>
            </a:r>
            <a:r>
              <a:rPr lang="pl-PL" dirty="0" err="1" smtClean="0"/>
              <a:t>surgeon</a:t>
            </a:r>
            <a:r>
              <a:rPr lang="pl-PL" dirty="0" smtClean="0"/>
              <a:t>, </a:t>
            </a:r>
            <a:r>
              <a:rPr lang="pl-PL" dirty="0" err="1" smtClean="0"/>
              <a:t>radiation</a:t>
            </a:r>
            <a:r>
              <a:rPr lang="pl-PL" dirty="0" smtClean="0"/>
              <a:t> </a:t>
            </a:r>
            <a:r>
              <a:rPr lang="pl-PL" dirty="0" err="1" smtClean="0"/>
              <a:t>oncologist</a:t>
            </a:r>
            <a:r>
              <a:rPr lang="pl-PL" dirty="0" smtClean="0"/>
              <a:t>, </a:t>
            </a:r>
            <a:r>
              <a:rPr lang="pl-PL" dirty="0" err="1" smtClean="0"/>
              <a:t>clinical</a:t>
            </a:r>
            <a:r>
              <a:rPr lang="pl-PL" dirty="0" smtClean="0"/>
              <a:t> </a:t>
            </a:r>
            <a:r>
              <a:rPr lang="pl-PL" dirty="0" err="1" smtClean="0"/>
              <a:t>oncologist</a:t>
            </a:r>
            <a:r>
              <a:rPr lang="pl-PL" dirty="0"/>
              <a:t>, </a:t>
            </a:r>
            <a:r>
              <a:rPr lang="pl-PL" dirty="0" err="1" smtClean="0"/>
              <a:t>pathologist</a:t>
            </a:r>
            <a:r>
              <a:rPr lang="pl-PL" dirty="0"/>
              <a:t>, </a:t>
            </a:r>
            <a:r>
              <a:rPr lang="pl-PL" dirty="0" err="1" smtClean="0"/>
              <a:t>pulmonologist</a:t>
            </a:r>
            <a:r>
              <a:rPr lang="pl-PL" dirty="0"/>
              <a:t> and </a:t>
            </a:r>
            <a:r>
              <a:rPr lang="pl-PL" dirty="0" err="1" smtClean="0"/>
              <a:t>radiologist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35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93032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Non small </a:t>
            </a:r>
            <a:r>
              <a:rPr lang="pl-PL" dirty="0" err="1" smtClean="0"/>
              <a:t>cell</a:t>
            </a:r>
            <a:r>
              <a:rPr lang="pl-PL" dirty="0" smtClean="0"/>
              <a:t> </a:t>
            </a:r>
            <a:r>
              <a:rPr lang="pl-PL" dirty="0" err="1" smtClean="0"/>
              <a:t>lung</a:t>
            </a:r>
            <a:r>
              <a:rPr lang="pl-PL" dirty="0" smtClean="0"/>
              <a:t> </a:t>
            </a:r>
            <a:r>
              <a:rPr lang="pl-PL" dirty="0" err="1" smtClean="0"/>
              <a:t>cancer</a:t>
            </a:r>
            <a:r>
              <a:rPr lang="pl-PL" dirty="0" smtClean="0"/>
              <a:t> - </a:t>
            </a:r>
            <a:r>
              <a:rPr lang="pl-PL" dirty="0" err="1" smtClean="0"/>
              <a:t>treatment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34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Surgery</a:t>
            </a:r>
            <a:r>
              <a:rPr lang="pl-PL" dirty="0" smtClean="0"/>
              <a:t> – non small </a:t>
            </a:r>
            <a:r>
              <a:rPr lang="pl-PL" dirty="0" err="1" smtClean="0"/>
              <a:t>cell</a:t>
            </a:r>
            <a:r>
              <a:rPr lang="pl-PL" dirty="0" smtClean="0"/>
              <a:t> </a:t>
            </a:r>
            <a:r>
              <a:rPr lang="pl-PL" dirty="0" err="1" smtClean="0"/>
              <a:t>lung</a:t>
            </a:r>
            <a:r>
              <a:rPr lang="pl-PL" dirty="0" smtClean="0"/>
              <a:t> </a:t>
            </a:r>
            <a:r>
              <a:rPr lang="pl-PL" dirty="0" err="1" smtClean="0"/>
              <a:t>cancer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 err="1" smtClean="0"/>
              <a:t>Treatment</a:t>
            </a:r>
            <a:r>
              <a:rPr lang="pl-PL" dirty="0" smtClean="0"/>
              <a:t> of choice for </a:t>
            </a:r>
            <a:r>
              <a:rPr lang="pl-PL" dirty="0" err="1" smtClean="0"/>
              <a:t>patients</a:t>
            </a:r>
            <a:r>
              <a:rPr lang="pl-PL" dirty="0" smtClean="0"/>
              <a:t> with </a:t>
            </a:r>
            <a:r>
              <a:rPr lang="pl-PL" dirty="0" err="1" smtClean="0"/>
              <a:t>stage</a:t>
            </a:r>
            <a:r>
              <a:rPr lang="pl-PL" dirty="0" smtClean="0"/>
              <a:t> I, II and </a:t>
            </a:r>
            <a:r>
              <a:rPr lang="pl-PL" dirty="0" err="1" smtClean="0"/>
              <a:t>selected</a:t>
            </a:r>
            <a:r>
              <a:rPr lang="pl-PL" dirty="0" smtClean="0"/>
              <a:t> IIIA (</a:t>
            </a:r>
            <a:r>
              <a:rPr lang="pl-PL" dirty="0" err="1" smtClean="0"/>
              <a:t>without</a:t>
            </a:r>
            <a:r>
              <a:rPr lang="pl-PL" dirty="0" smtClean="0"/>
              <a:t> N2)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surgery</a:t>
            </a:r>
            <a:r>
              <a:rPr lang="pl-PL" dirty="0" smtClean="0"/>
              <a:t>.</a:t>
            </a:r>
          </a:p>
          <a:p>
            <a:r>
              <a:rPr lang="pl-PL" dirty="0" smtClean="0"/>
              <a:t>video </a:t>
            </a:r>
            <a:r>
              <a:rPr lang="pl-PL" dirty="0" err="1"/>
              <a:t>assisted</a:t>
            </a:r>
            <a:r>
              <a:rPr lang="pl-PL" dirty="0"/>
              <a:t> </a:t>
            </a:r>
            <a:r>
              <a:rPr lang="pl-PL" dirty="0" err="1"/>
              <a:t>thoracic</a:t>
            </a:r>
            <a:r>
              <a:rPr lang="pl-PL" dirty="0"/>
              <a:t> </a:t>
            </a:r>
            <a:r>
              <a:rPr lang="pl-PL" dirty="0" err="1"/>
              <a:t>surgery</a:t>
            </a:r>
            <a:r>
              <a:rPr lang="pl-PL" dirty="0"/>
              <a:t> (VATS) and </a:t>
            </a:r>
            <a:r>
              <a:rPr lang="pl-PL" dirty="0" err="1"/>
              <a:t>minimally</a:t>
            </a:r>
            <a:r>
              <a:rPr lang="pl-PL" dirty="0"/>
              <a:t> </a:t>
            </a:r>
            <a:r>
              <a:rPr lang="pl-PL" dirty="0" err="1"/>
              <a:t>invasive</a:t>
            </a:r>
            <a:r>
              <a:rPr lang="pl-PL" dirty="0"/>
              <a:t> </a:t>
            </a:r>
            <a:r>
              <a:rPr lang="pl-PL" dirty="0" err="1"/>
              <a:t>surgery</a:t>
            </a:r>
            <a:r>
              <a:rPr lang="pl-PL" dirty="0"/>
              <a:t> (</a:t>
            </a:r>
            <a:r>
              <a:rPr lang="pl-PL" dirty="0" err="1"/>
              <a:t>robotic-assisted</a:t>
            </a:r>
            <a:r>
              <a:rPr lang="pl-PL" dirty="0"/>
              <a:t> </a:t>
            </a:r>
            <a:r>
              <a:rPr lang="pl-PL" dirty="0" err="1"/>
              <a:t>surgery</a:t>
            </a:r>
            <a:r>
              <a:rPr lang="pl-PL" dirty="0" smtClean="0"/>
              <a:t>),</a:t>
            </a:r>
            <a:endParaRPr lang="pl-PL" dirty="0"/>
          </a:p>
          <a:p>
            <a:r>
              <a:rPr lang="pl-PL" dirty="0" err="1"/>
              <a:t>s</a:t>
            </a:r>
            <a:r>
              <a:rPr lang="pl-PL" dirty="0" err="1" smtClean="0"/>
              <a:t>ublobar</a:t>
            </a:r>
            <a:r>
              <a:rPr lang="pl-PL" dirty="0" smtClean="0"/>
              <a:t> </a:t>
            </a:r>
            <a:r>
              <a:rPr lang="pl-PL" dirty="0" err="1" smtClean="0"/>
              <a:t>resections</a:t>
            </a:r>
            <a:r>
              <a:rPr lang="pl-PL" dirty="0" smtClean="0"/>
              <a:t>: </a:t>
            </a:r>
            <a:r>
              <a:rPr lang="pl-PL" dirty="0" err="1" smtClean="0"/>
              <a:t>segmentectomy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wedge</a:t>
            </a:r>
            <a:r>
              <a:rPr lang="pl-PL" dirty="0" smtClean="0"/>
              <a:t> </a:t>
            </a:r>
            <a:r>
              <a:rPr lang="pl-PL" dirty="0" err="1" smtClean="0"/>
              <a:t>resection</a:t>
            </a:r>
            <a:r>
              <a:rPr lang="pl-PL" dirty="0" smtClean="0"/>
              <a:t>,</a:t>
            </a:r>
          </a:p>
          <a:p>
            <a:r>
              <a:rPr lang="pl-PL" dirty="0" err="1" smtClean="0"/>
              <a:t>lobectomy</a:t>
            </a:r>
            <a:r>
              <a:rPr lang="pl-PL" dirty="0" smtClean="0"/>
              <a:t> and </a:t>
            </a:r>
            <a:r>
              <a:rPr lang="pl-PL" dirty="0" err="1" smtClean="0"/>
              <a:t>sleeve</a:t>
            </a:r>
            <a:r>
              <a:rPr lang="pl-PL" dirty="0" smtClean="0"/>
              <a:t> </a:t>
            </a:r>
            <a:r>
              <a:rPr lang="pl-PL" dirty="0" err="1" smtClean="0"/>
              <a:t>lobectomy</a:t>
            </a:r>
            <a:r>
              <a:rPr lang="pl-PL" dirty="0" smtClean="0"/>
              <a:t> with </a:t>
            </a:r>
            <a:r>
              <a:rPr lang="pl-PL" dirty="0" err="1" smtClean="0"/>
              <a:t>regional</a:t>
            </a:r>
            <a:r>
              <a:rPr lang="pl-PL" dirty="0" smtClean="0"/>
              <a:t> </a:t>
            </a:r>
            <a:r>
              <a:rPr lang="pl-PL" dirty="0" err="1" smtClean="0"/>
              <a:t>lymph</a:t>
            </a:r>
            <a:r>
              <a:rPr lang="pl-PL" dirty="0" smtClean="0"/>
              <a:t> </a:t>
            </a:r>
            <a:r>
              <a:rPr lang="pl-PL" dirty="0" err="1" smtClean="0"/>
              <a:t>node</a:t>
            </a:r>
            <a:r>
              <a:rPr lang="pl-PL" dirty="0" smtClean="0"/>
              <a:t> </a:t>
            </a:r>
            <a:r>
              <a:rPr lang="pl-PL" dirty="0" err="1" smtClean="0"/>
              <a:t>resection</a:t>
            </a:r>
            <a:r>
              <a:rPr lang="pl-PL" dirty="0" smtClean="0"/>
              <a:t>,</a:t>
            </a:r>
          </a:p>
          <a:p>
            <a:r>
              <a:rPr lang="pl-PL" dirty="0" err="1" smtClean="0"/>
              <a:t>pneumonectomy</a:t>
            </a:r>
            <a:r>
              <a:rPr lang="pl-PL" dirty="0" smtClean="0"/>
              <a:t> </a:t>
            </a:r>
            <a:r>
              <a:rPr lang="pl-PL" dirty="0"/>
              <a:t>with </a:t>
            </a:r>
            <a:r>
              <a:rPr lang="pl-PL" dirty="0" err="1"/>
              <a:t>regional</a:t>
            </a:r>
            <a:r>
              <a:rPr lang="pl-PL" dirty="0"/>
              <a:t> </a:t>
            </a:r>
            <a:r>
              <a:rPr lang="pl-PL" dirty="0" err="1"/>
              <a:t>lymph</a:t>
            </a:r>
            <a:r>
              <a:rPr lang="pl-PL" dirty="0"/>
              <a:t> </a:t>
            </a:r>
            <a:r>
              <a:rPr lang="pl-PL" dirty="0" err="1"/>
              <a:t>node</a:t>
            </a:r>
            <a:r>
              <a:rPr lang="pl-PL" dirty="0"/>
              <a:t> </a:t>
            </a:r>
            <a:r>
              <a:rPr lang="pl-PL" dirty="0" err="1"/>
              <a:t>resection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dirty="0" smtClean="0"/>
              <a:t>The </a:t>
            </a:r>
            <a:r>
              <a:rPr lang="pl-PL" dirty="0" err="1" smtClean="0"/>
              <a:t>objective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always</a:t>
            </a:r>
            <a:r>
              <a:rPr lang="pl-PL" dirty="0" smtClean="0"/>
              <a:t> to </a:t>
            </a:r>
            <a:r>
              <a:rPr lang="pl-PL" dirty="0" err="1" smtClean="0"/>
              <a:t>achive</a:t>
            </a:r>
            <a:r>
              <a:rPr lang="pl-PL" dirty="0" smtClean="0"/>
              <a:t> </a:t>
            </a:r>
            <a:r>
              <a:rPr lang="pl-PL" dirty="0" err="1" smtClean="0"/>
              <a:t>negative</a:t>
            </a:r>
            <a:r>
              <a:rPr lang="pl-PL" dirty="0" smtClean="0"/>
              <a:t> </a:t>
            </a:r>
            <a:r>
              <a:rPr lang="pl-PL" dirty="0" err="1" smtClean="0"/>
              <a:t>margin</a:t>
            </a:r>
            <a:r>
              <a:rPr lang="pl-PL" dirty="0" smtClean="0"/>
              <a:t>! (No role of </a:t>
            </a:r>
            <a:r>
              <a:rPr lang="pl-PL" dirty="0" err="1" smtClean="0"/>
              <a:t>cytoreductive</a:t>
            </a:r>
            <a:r>
              <a:rPr lang="pl-PL" dirty="0" smtClean="0"/>
              <a:t> </a:t>
            </a:r>
            <a:r>
              <a:rPr lang="pl-PL" dirty="0" err="1" smtClean="0"/>
              <a:t>surgery</a:t>
            </a:r>
            <a:r>
              <a:rPr lang="pl-PL" dirty="0" smtClean="0"/>
              <a:t> in </a:t>
            </a:r>
            <a:r>
              <a:rPr lang="pl-PL" dirty="0" err="1" smtClean="0"/>
              <a:t>definitive</a:t>
            </a:r>
            <a:r>
              <a:rPr lang="pl-PL" dirty="0" smtClean="0"/>
              <a:t> </a:t>
            </a:r>
            <a:r>
              <a:rPr lang="pl-PL" dirty="0" err="1" smtClean="0"/>
              <a:t>treatment</a:t>
            </a:r>
            <a:r>
              <a:rPr lang="pl-PL" dirty="0" smtClean="0"/>
              <a:t>).</a:t>
            </a:r>
          </a:p>
          <a:p>
            <a:pPr marL="0" indent="0">
              <a:buNone/>
            </a:pPr>
            <a:r>
              <a:rPr lang="pl-PL" dirty="0" smtClean="0"/>
              <a:t>For </a:t>
            </a:r>
            <a:r>
              <a:rPr lang="pl-PL" dirty="0" err="1" smtClean="0"/>
              <a:t>patients</a:t>
            </a:r>
            <a:r>
              <a:rPr lang="pl-PL" dirty="0" smtClean="0"/>
              <a:t> with IIIA </a:t>
            </a:r>
            <a:r>
              <a:rPr lang="pl-PL" dirty="0"/>
              <a:t>N2 </a:t>
            </a:r>
            <a:r>
              <a:rPr lang="pl-PL" dirty="0" err="1" smtClean="0"/>
              <a:t>disease</a:t>
            </a:r>
            <a:r>
              <a:rPr lang="pl-PL" dirty="0" smtClean="0"/>
              <a:t> and </a:t>
            </a:r>
            <a:r>
              <a:rPr lang="pl-PL" dirty="0" err="1" smtClean="0"/>
              <a:t>good</a:t>
            </a:r>
            <a:r>
              <a:rPr lang="pl-PL" dirty="0" smtClean="0"/>
              <a:t> </a:t>
            </a:r>
            <a:r>
              <a:rPr lang="pl-PL" dirty="0" err="1" smtClean="0"/>
              <a:t>response</a:t>
            </a:r>
            <a:r>
              <a:rPr lang="pl-PL" dirty="0" smtClean="0"/>
              <a:t> to </a:t>
            </a:r>
            <a:r>
              <a:rPr lang="pl-PL" dirty="0" err="1" smtClean="0"/>
              <a:t>neoadjuvant</a:t>
            </a:r>
            <a:r>
              <a:rPr lang="pl-PL" dirty="0" smtClean="0"/>
              <a:t> </a:t>
            </a:r>
            <a:r>
              <a:rPr lang="pl-PL" dirty="0" err="1" smtClean="0"/>
              <a:t>chemotherapy</a:t>
            </a:r>
            <a:r>
              <a:rPr lang="pl-PL" dirty="0" smtClean="0"/>
              <a:t> </a:t>
            </a:r>
            <a:r>
              <a:rPr lang="pl-PL" dirty="0" err="1" smtClean="0"/>
              <a:t>surgery</a:t>
            </a:r>
            <a:r>
              <a:rPr lang="pl-PL" dirty="0" smtClean="0"/>
              <a:t> </a:t>
            </a:r>
            <a:r>
              <a:rPr lang="pl-PL" dirty="0" err="1" smtClean="0"/>
              <a:t>may</a:t>
            </a:r>
            <a:r>
              <a:rPr lang="pl-PL" dirty="0" smtClean="0"/>
              <a:t> be </a:t>
            </a:r>
            <a:r>
              <a:rPr lang="pl-PL" dirty="0" err="1" smtClean="0"/>
              <a:t>considered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978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Chemotherapy</a:t>
            </a:r>
            <a:r>
              <a:rPr lang="pl-PL" dirty="0" smtClean="0"/>
              <a:t> </a:t>
            </a:r>
            <a:r>
              <a:rPr lang="pl-PL" dirty="0"/>
              <a:t>– non small </a:t>
            </a:r>
            <a:r>
              <a:rPr lang="pl-PL" dirty="0" err="1"/>
              <a:t>cell</a:t>
            </a:r>
            <a:r>
              <a:rPr lang="pl-PL" dirty="0"/>
              <a:t> </a:t>
            </a:r>
            <a:r>
              <a:rPr lang="pl-PL" dirty="0" err="1"/>
              <a:t>lung</a:t>
            </a:r>
            <a:r>
              <a:rPr lang="pl-PL" dirty="0"/>
              <a:t> </a:t>
            </a:r>
            <a:r>
              <a:rPr lang="pl-PL" dirty="0" err="1"/>
              <a:t>cancer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err="1"/>
              <a:t>c</a:t>
            </a:r>
            <a:r>
              <a:rPr lang="pl-PL" dirty="0" err="1" smtClean="0"/>
              <a:t>oncurrent</a:t>
            </a:r>
            <a:r>
              <a:rPr lang="pl-PL" dirty="0" smtClean="0"/>
              <a:t> with </a:t>
            </a:r>
            <a:r>
              <a:rPr lang="pl-PL" dirty="0" err="1" smtClean="0"/>
              <a:t>radiation</a:t>
            </a:r>
            <a:r>
              <a:rPr lang="pl-PL" dirty="0" smtClean="0"/>
              <a:t> </a:t>
            </a:r>
            <a:r>
              <a:rPr lang="pl-PL" dirty="0" err="1" smtClean="0"/>
              <a:t>therapy</a:t>
            </a:r>
            <a:r>
              <a:rPr lang="pl-PL" dirty="0" smtClean="0"/>
              <a:t> for IIIA and IIIB </a:t>
            </a:r>
            <a:r>
              <a:rPr lang="pl-PL" dirty="0" err="1" smtClean="0"/>
              <a:t>stage</a:t>
            </a:r>
            <a:r>
              <a:rPr lang="pl-PL" dirty="0" smtClean="0"/>
              <a:t> </a:t>
            </a:r>
            <a:r>
              <a:rPr lang="pl-PL" dirty="0" err="1" smtClean="0"/>
              <a:t>disease</a:t>
            </a:r>
            <a:r>
              <a:rPr lang="pl-PL" dirty="0" smtClean="0"/>
              <a:t> (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sequential</a:t>
            </a:r>
            <a:r>
              <a:rPr lang="pl-PL" dirty="0" smtClean="0"/>
              <a:t> </a:t>
            </a:r>
            <a:r>
              <a:rPr lang="pl-PL" dirty="0" err="1" smtClean="0"/>
              <a:t>before</a:t>
            </a:r>
            <a:r>
              <a:rPr lang="pl-PL" dirty="0" smtClean="0"/>
              <a:t> </a:t>
            </a:r>
            <a:r>
              <a:rPr lang="pl-PL" dirty="0" err="1" smtClean="0"/>
              <a:t>radiotherapy</a:t>
            </a:r>
            <a:r>
              <a:rPr lang="pl-PL" dirty="0" smtClean="0"/>
              <a:t>),</a:t>
            </a:r>
          </a:p>
          <a:p>
            <a:r>
              <a:rPr lang="pl-PL" dirty="0" err="1"/>
              <a:t>concurrent</a:t>
            </a:r>
            <a:r>
              <a:rPr lang="pl-PL" dirty="0"/>
              <a:t> with </a:t>
            </a:r>
            <a:r>
              <a:rPr lang="pl-PL" dirty="0" err="1"/>
              <a:t>radiotherapy</a:t>
            </a:r>
            <a:r>
              <a:rPr lang="pl-PL" dirty="0"/>
              <a:t> for </a:t>
            </a:r>
            <a:r>
              <a:rPr lang="pl-PL" dirty="0" err="1"/>
              <a:t>positive</a:t>
            </a:r>
            <a:r>
              <a:rPr lang="pl-PL" dirty="0"/>
              <a:t> </a:t>
            </a:r>
            <a:r>
              <a:rPr lang="pl-PL" dirty="0" err="1"/>
              <a:t>surgical</a:t>
            </a:r>
            <a:r>
              <a:rPr lang="pl-PL" dirty="0"/>
              <a:t> </a:t>
            </a:r>
            <a:r>
              <a:rPr lang="pl-PL" dirty="0" err="1"/>
              <a:t>margin</a:t>
            </a:r>
            <a:r>
              <a:rPr lang="pl-PL" dirty="0"/>
              <a:t> (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sequential</a:t>
            </a:r>
            <a:r>
              <a:rPr lang="pl-PL" dirty="0"/>
              <a:t> </a:t>
            </a:r>
            <a:r>
              <a:rPr lang="pl-PL" dirty="0" err="1"/>
              <a:t>before</a:t>
            </a:r>
            <a:r>
              <a:rPr lang="pl-PL" dirty="0"/>
              <a:t> </a:t>
            </a:r>
            <a:r>
              <a:rPr lang="pl-PL" dirty="0" err="1"/>
              <a:t>radiotherapy</a:t>
            </a:r>
            <a:r>
              <a:rPr lang="pl-PL" dirty="0"/>
              <a:t>),</a:t>
            </a:r>
          </a:p>
          <a:p>
            <a:r>
              <a:rPr lang="pl-PL" dirty="0" err="1" smtClean="0"/>
              <a:t>before</a:t>
            </a:r>
            <a:r>
              <a:rPr lang="pl-PL" dirty="0" smtClean="0"/>
              <a:t> </a:t>
            </a:r>
            <a:r>
              <a:rPr lang="pl-PL" dirty="0" err="1" smtClean="0"/>
              <a:t>surgery</a:t>
            </a:r>
            <a:r>
              <a:rPr lang="pl-PL" dirty="0" smtClean="0"/>
              <a:t> for </a:t>
            </a:r>
            <a:r>
              <a:rPr lang="pl-PL" dirty="0" err="1" smtClean="0"/>
              <a:t>selected</a:t>
            </a:r>
            <a:r>
              <a:rPr lang="pl-PL" dirty="0" smtClean="0"/>
              <a:t> IIIA N2 </a:t>
            </a:r>
            <a:r>
              <a:rPr lang="pl-PL" dirty="0" err="1" smtClean="0"/>
              <a:t>disease</a:t>
            </a:r>
            <a:r>
              <a:rPr lang="pl-PL" dirty="0" smtClean="0"/>
              <a:t>,</a:t>
            </a:r>
          </a:p>
          <a:p>
            <a:r>
              <a:rPr lang="pl-PL" dirty="0" smtClean="0"/>
              <a:t>as </a:t>
            </a:r>
            <a:r>
              <a:rPr lang="pl-PL" dirty="0" err="1"/>
              <a:t>palliative</a:t>
            </a:r>
            <a:r>
              <a:rPr lang="pl-PL" dirty="0"/>
              <a:t> </a:t>
            </a:r>
            <a:r>
              <a:rPr lang="pl-PL" dirty="0" err="1" smtClean="0"/>
              <a:t>treatment</a:t>
            </a:r>
            <a:r>
              <a:rPr lang="pl-PL" dirty="0" smtClean="0"/>
              <a:t>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 smtClean="0"/>
              <a:t>Platinum-</a:t>
            </a:r>
            <a:r>
              <a:rPr lang="pl-PL" dirty="0" err="1" smtClean="0"/>
              <a:t>based</a:t>
            </a:r>
            <a:r>
              <a:rPr lang="pl-PL" dirty="0" smtClean="0"/>
              <a:t> </a:t>
            </a:r>
            <a:r>
              <a:rPr lang="pl-PL" dirty="0" err="1" smtClean="0"/>
              <a:t>chemotherapy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the most </a:t>
            </a:r>
            <a:r>
              <a:rPr lang="pl-PL" dirty="0" err="1" smtClean="0"/>
              <a:t>effective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dirty="0" err="1" smtClean="0"/>
              <a:t>Examples</a:t>
            </a:r>
            <a:r>
              <a:rPr lang="pl-PL" dirty="0" smtClean="0"/>
              <a:t> </a:t>
            </a:r>
            <a:r>
              <a:rPr lang="pl-PL" dirty="0"/>
              <a:t>of </a:t>
            </a:r>
            <a:r>
              <a:rPr lang="pl-PL" dirty="0" err="1"/>
              <a:t>chemotherapy</a:t>
            </a:r>
            <a:r>
              <a:rPr lang="pl-PL" dirty="0"/>
              <a:t> </a:t>
            </a:r>
            <a:r>
              <a:rPr lang="pl-PL" dirty="0" err="1"/>
              <a:t>regimens</a:t>
            </a:r>
            <a:r>
              <a:rPr lang="pl-PL" dirty="0"/>
              <a:t> for </a:t>
            </a:r>
            <a:r>
              <a:rPr lang="pl-PL" dirty="0" smtClean="0"/>
              <a:t>NSCLC:</a:t>
            </a:r>
          </a:p>
          <a:p>
            <a:r>
              <a:rPr lang="pl-PL" b="1" dirty="0" err="1" smtClean="0"/>
              <a:t>Cisplatin</a:t>
            </a:r>
            <a:r>
              <a:rPr lang="pl-PL" dirty="0" smtClean="0"/>
              <a:t> + </a:t>
            </a:r>
            <a:r>
              <a:rPr lang="pl-PL" dirty="0" err="1" smtClean="0"/>
              <a:t>etoposide</a:t>
            </a:r>
            <a:r>
              <a:rPr lang="pl-PL" dirty="0" smtClean="0"/>
              <a:t>/ </a:t>
            </a:r>
            <a:r>
              <a:rPr lang="pl-PL" dirty="0" err="1" smtClean="0"/>
              <a:t>vinblastine</a:t>
            </a:r>
            <a:r>
              <a:rPr lang="pl-PL" dirty="0" smtClean="0"/>
              <a:t>/ </a:t>
            </a:r>
            <a:r>
              <a:rPr lang="pl-PL" dirty="0" err="1" smtClean="0"/>
              <a:t>vinorelbine</a:t>
            </a:r>
            <a:r>
              <a:rPr lang="pl-PL" dirty="0" smtClean="0"/>
              <a:t>/ </a:t>
            </a:r>
            <a:r>
              <a:rPr lang="pl-PL" dirty="0" err="1" smtClean="0"/>
              <a:t>gemcitabine</a:t>
            </a:r>
            <a:r>
              <a:rPr lang="pl-PL" dirty="0" smtClean="0"/>
              <a:t>/ </a:t>
            </a:r>
            <a:r>
              <a:rPr lang="pl-PL" dirty="0" err="1" smtClean="0"/>
              <a:t>docetaxel</a:t>
            </a:r>
            <a:r>
              <a:rPr lang="pl-PL" dirty="0" smtClean="0"/>
              <a:t>/ </a:t>
            </a:r>
            <a:r>
              <a:rPr lang="pl-PL" dirty="0" err="1" smtClean="0"/>
              <a:t>pemetrexed</a:t>
            </a:r>
            <a:r>
              <a:rPr lang="pl-PL" dirty="0" smtClean="0"/>
              <a:t>,</a:t>
            </a:r>
          </a:p>
          <a:p>
            <a:r>
              <a:rPr lang="pl-PL" b="1" dirty="0" err="1" smtClean="0"/>
              <a:t>Carboplatin</a:t>
            </a:r>
            <a:r>
              <a:rPr lang="pl-PL" dirty="0" smtClean="0"/>
              <a:t> + </a:t>
            </a:r>
            <a:r>
              <a:rPr lang="pl-PL" dirty="0" err="1" smtClean="0"/>
              <a:t>pemetrexed</a:t>
            </a:r>
            <a:r>
              <a:rPr lang="pl-PL" dirty="0" smtClean="0"/>
              <a:t>/ </a:t>
            </a:r>
            <a:r>
              <a:rPr lang="pl-PL" dirty="0" err="1" smtClean="0"/>
              <a:t>paclitaxel</a:t>
            </a:r>
            <a:r>
              <a:rPr lang="pl-PL" dirty="0" smtClean="0"/>
              <a:t>.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13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Radiotherapy</a:t>
            </a:r>
            <a:r>
              <a:rPr lang="pl-PL" dirty="0" smtClean="0"/>
              <a:t> </a:t>
            </a:r>
            <a:r>
              <a:rPr lang="pl-PL" dirty="0"/>
              <a:t>– non small </a:t>
            </a:r>
            <a:r>
              <a:rPr lang="pl-PL" dirty="0" err="1"/>
              <a:t>cell</a:t>
            </a:r>
            <a:r>
              <a:rPr lang="pl-PL" dirty="0"/>
              <a:t> </a:t>
            </a:r>
            <a:r>
              <a:rPr lang="pl-PL" dirty="0" err="1"/>
              <a:t>lung</a:t>
            </a:r>
            <a:r>
              <a:rPr lang="pl-PL" dirty="0"/>
              <a:t> </a:t>
            </a:r>
            <a:r>
              <a:rPr lang="pl-PL" dirty="0" err="1"/>
              <a:t>cancer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1" dirty="0" err="1" smtClean="0"/>
              <a:t>Stereotactic</a:t>
            </a:r>
            <a:r>
              <a:rPr lang="pl-PL" b="1" dirty="0" smtClean="0"/>
              <a:t> body </a:t>
            </a:r>
            <a:r>
              <a:rPr lang="pl-PL" b="1" dirty="0" err="1" smtClean="0"/>
              <a:t>radiation</a:t>
            </a:r>
            <a:r>
              <a:rPr lang="pl-PL" b="1" dirty="0" smtClean="0"/>
              <a:t> </a:t>
            </a:r>
            <a:r>
              <a:rPr lang="pl-PL" b="1" dirty="0" err="1" smtClean="0"/>
              <a:t>therapy</a:t>
            </a:r>
            <a:r>
              <a:rPr lang="pl-PL" b="1" dirty="0" smtClean="0"/>
              <a:t> </a:t>
            </a:r>
            <a:r>
              <a:rPr lang="pl-PL" dirty="0" smtClean="0"/>
              <a:t>(SABR): </a:t>
            </a:r>
            <a:r>
              <a:rPr lang="pl-PL" dirty="0" err="1" smtClean="0"/>
              <a:t>stage</a:t>
            </a:r>
            <a:r>
              <a:rPr lang="pl-PL" dirty="0" smtClean="0"/>
              <a:t> I and </a:t>
            </a:r>
            <a:r>
              <a:rPr lang="pl-PL" dirty="0" err="1" smtClean="0"/>
              <a:t>selected</a:t>
            </a:r>
            <a:r>
              <a:rPr lang="pl-PL" dirty="0" smtClean="0"/>
              <a:t> </a:t>
            </a:r>
            <a:r>
              <a:rPr lang="pl-PL" dirty="0" err="1" smtClean="0"/>
              <a:t>node</a:t>
            </a:r>
            <a:r>
              <a:rPr lang="pl-PL" dirty="0" smtClean="0"/>
              <a:t> </a:t>
            </a:r>
            <a:r>
              <a:rPr lang="pl-PL" dirty="0" err="1" smtClean="0"/>
              <a:t>negative</a:t>
            </a:r>
            <a:r>
              <a:rPr lang="pl-PL" dirty="0" smtClean="0"/>
              <a:t> </a:t>
            </a:r>
            <a:r>
              <a:rPr lang="pl-PL" dirty="0" err="1" smtClean="0"/>
              <a:t>stage</a:t>
            </a:r>
            <a:r>
              <a:rPr lang="pl-PL" dirty="0" smtClean="0"/>
              <a:t> IIA for </a:t>
            </a:r>
            <a:r>
              <a:rPr lang="pl-PL" dirty="0" err="1" smtClean="0"/>
              <a:t>patients</a:t>
            </a:r>
            <a:r>
              <a:rPr lang="pl-PL" dirty="0" smtClean="0"/>
              <a:t> </a:t>
            </a:r>
            <a:r>
              <a:rPr lang="pl-PL" dirty="0" err="1" smtClean="0"/>
              <a:t>who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medically</a:t>
            </a:r>
            <a:r>
              <a:rPr lang="pl-PL" dirty="0" smtClean="0"/>
              <a:t> </a:t>
            </a:r>
            <a:r>
              <a:rPr lang="pl-PL" dirty="0" err="1" smtClean="0"/>
              <a:t>inoperable</a:t>
            </a:r>
            <a:r>
              <a:rPr lang="pl-PL" dirty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who</a:t>
            </a:r>
            <a:r>
              <a:rPr lang="pl-PL" dirty="0" smtClean="0"/>
              <a:t> </a:t>
            </a:r>
            <a:r>
              <a:rPr lang="pl-PL" dirty="0" err="1" smtClean="0"/>
              <a:t>refuse</a:t>
            </a:r>
            <a:r>
              <a:rPr lang="pl-PL" dirty="0" smtClean="0"/>
              <a:t> to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surgery</a:t>
            </a:r>
            <a:r>
              <a:rPr lang="pl-PL" dirty="0" smtClean="0"/>
              <a:t>.</a:t>
            </a:r>
          </a:p>
          <a:p>
            <a:r>
              <a:rPr lang="pl-PL" b="1" dirty="0" err="1" smtClean="0"/>
              <a:t>Postoperative</a:t>
            </a:r>
            <a:r>
              <a:rPr lang="pl-PL" b="1" dirty="0" smtClean="0"/>
              <a:t> </a:t>
            </a:r>
            <a:r>
              <a:rPr lang="pl-PL" b="1" dirty="0" err="1" smtClean="0"/>
              <a:t>radiation</a:t>
            </a:r>
            <a:r>
              <a:rPr lang="pl-PL" b="1" dirty="0" smtClean="0"/>
              <a:t> </a:t>
            </a:r>
            <a:r>
              <a:rPr lang="pl-PL" b="1" dirty="0" err="1" smtClean="0"/>
              <a:t>therapy</a:t>
            </a:r>
            <a:r>
              <a:rPr lang="pl-PL" b="1" dirty="0" smtClean="0"/>
              <a:t> </a:t>
            </a:r>
            <a:r>
              <a:rPr lang="pl-PL" dirty="0" smtClean="0"/>
              <a:t>(PORT) with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postoperative</a:t>
            </a:r>
            <a:r>
              <a:rPr lang="pl-PL" dirty="0" smtClean="0"/>
              <a:t> </a:t>
            </a:r>
            <a:r>
              <a:rPr lang="pl-PL" dirty="0" err="1" smtClean="0"/>
              <a:t>chemotherapy</a:t>
            </a:r>
            <a:r>
              <a:rPr lang="pl-PL" dirty="0" smtClean="0"/>
              <a:t>: for </a:t>
            </a:r>
            <a:r>
              <a:rPr lang="pl-PL" dirty="0" err="1" smtClean="0"/>
              <a:t>patients</a:t>
            </a:r>
            <a:r>
              <a:rPr lang="pl-PL" dirty="0" smtClean="0"/>
              <a:t> with </a:t>
            </a:r>
            <a:r>
              <a:rPr lang="pl-PL" dirty="0" err="1" smtClean="0"/>
              <a:t>positive</a:t>
            </a:r>
            <a:r>
              <a:rPr lang="pl-PL" dirty="0" smtClean="0"/>
              <a:t> </a:t>
            </a:r>
            <a:r>
              <a:rPr lang="pl-PL" dirty="0" err="1" smtClean="0"/>
              <a:t>surgical</a:t>
            </a:r>
            <a:r>
              <a:rPr lang="pl-PL" dirty="0" smtClean="0"/>
              <a:t> </a:t>
            </a:r>
            <a:r>
              <a:rPr lang="pl-PL" dirty="0" err="1" smtClean="0"/>
              <a:t>margins</a:t>
            </a:r>
            <a:r>
              <a:rPr lang="pl-PL" dirty="0" smtClean="0"/>
              <a:t> and </a:t>
            </a:r>
            <a:r>
              <a:rPr lang="pl-PL" dirty="0" err="1" smtClean="0"/>
              <a:t>postoperative</a:t>
            </a:r>
            <a:r>
              <a:rPr lang="pl-PL" dirty="0" smtClean="0"/>
              <a:t> N2 </a:t>
            </a:r>
            <a:r>
              <a:rPr lang="pl-PL" dirty="0" err="1" smtClean="0"/>
              <a:t>disease</a:t>
            </a:r>
            <a:r>
              <a:rPr lang="pl-PL" dirty="0" smtClean="0"/>
              <a:t>.</a:t>
            </a:r>
          </a:p>
          <a:p>
            <a:r>
              <a:rPr lang="pl-PL" b="1" dirty="0" err="1"/>
              <a:t>Thoracic</a:t>
            </a:r>
            <a:r>
              <a:rPr lang="pl-PL" b="1" dirty="0"/>
              <a:t> </a:t>
            </a:r>
            <a:r>
              <a:rPr lang="pl-PL" b="1" dirty="0" err="1"/>
              <a:t>radiotherapy</a:t>
            </a:r>
            <a:r>
              <a:rPr lang="pl-PL" b="1" dirty="0"/>
              <a:t> </a:t>
            </a:r>
            <a:r>
              <a:rPr lang="pl-PL" b="1" dirty="0" err="1" smtClean="0"/>
              <a:t>concurrent</a:t>
            </a:r>
            <a:r>
              <a:rPr lang="pl-PL" b="1" dirty="0" smtClean="0"/>
              <a:t> with </a:t>
            </a:r>
            <a:r>
              <a:rPr lang="pl-PL" b="1" dirty="0" err="1" smtClean="0"/>
              <a:t>chemotherapy</a:t>
            </a:r>
            <a:r>
              <a:rPr lang="pl-PL" b="1" dirty="0" smtClean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sequential</a:t>
            </a:r>
            <a:r>
              <a:rPr lang="pl-PL" dirty="0" smtClean="0"/>
              <a:t> 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chemotherapy</a:t>
            </a:r>
            <a:r>
              <a:rPr lang="pl-PL" dirty="0" smtClean="0"/>
              <a:t>): </a:t>
            </a:r>
            <a:r>
              <a:rPr lang="pl-PL" dirty="0" err="1" smtClean="0"/>
              <a:t>radical</a:t>
            </a:r>
            <a:r>
              <a:rPr lang="pl-PL" dirty="0" smtClean="0"/>
              <a:t> </a:t>
            </a:r>
            <a:r>
              <a:rPr lang="pl-PL" dirty="0" err="1" smtClean="0"/>
              <a:t>treatment</a:t>
            </a:r>
            <a:r>
              <a:rPr lang="pl-PL" dirty="0" smtClean="0"/>
              <a:t> for </a:t>
            </a:r>
            <a:r>
              <a:rPr lang="pl-PL" dirty="0" err="1" smtClean="0"/>
              <a:t>stages</a:t>
            </a:r>
            <a:r>
              <a:rPr lang="pl-PL" dirty="0" smtClean="0"/>
              <a:t> II-III.</a:t>
            </a:r>
          </a:p>
          <a:p>
            <a:r>
              <a:rPr lang="pl-PL" dirty="0" err="1" smtClean="0"/>
              <a:t>Definitive</a:t>
            </a:r>
            <a:r>
              <a:rPr lang="pl-PL" dirty="0" smtClean="0"/>
              <a:t> </a:t>
            </a:r>
            <a:r>
              <a:rPr lang="pl-PL" dirty="0" err="1" smtClean="0"/>
              <a:t>local</a:t>
            </a:r>
            <a:r>
              <a:rPr lang="pl-PL" dirty="0" smtClean="0"/>
              <a:t> </a:t>
            </a:r>
            <a:r>
              <a:rPr lang="pl-PL" dirty="0" err="1" smtClean="0"/>
              <a:t>therapy</a:t>
            </a:r>
            <a:r>
              <a:rPr lang="pl-PL" dirty="0" smtClean="0"/>
              <a:t> to </a:t>
            </a:r>
            <a:r>
              <a:rPr lang="pl-PL" dirty="0" err="1" smtClean="0"/>
              <a:t>isolated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limited</a:t>
            </a:r>
            <a:r>
              <a:rPr lang="pl-PL" dirty="0" smtClean="0"/>
              <a:t> </a:t>
            </a:r>
            <a:r>
              <a:rPr lang="pl-PL" dirty="0" err="1" smtClean="0"/>
              <a:t>metastatic</a:t>
            </a:r>
            <a:r>
              <a:rPr lang="pl-PL" dirty="0" smtClean="0"/>
              <a:t> </a:t>
            </a:r>
            <a:r>
              <a:rPr lang="pl-PL" dirty="0" err="1" smtClean="0"/>
              <a:t>sites</a:t>
            </a:r>
            <a:r>
              <a:rPr lang="pl-PL" dirty="0" smtClean="0"/>
              <a:t> (</a:t>
            </a:r>
            <a:r>
              <a:rPr lang="pl-PL" dirty="0" err="1" smtClean="0"/>
              <a:t>brain</a:t>
            </a:r>
            <a:r>
              <a:rPr lang="pl-PL" dirty="0" smtClean="0"/>
              <a:t>, </a:t>
            </a:r>
            <a:r>
              <a:rPr lang="pl-PL" dirty="0" err="1" smtClean="0"/>
              <a:t>lung</a:t>
            </a:r>
            <a:r>
              <a:rPr lang="pl-PL" dirty="0" smtClean="0"/>
              <a:t>, </a:t>
            </a:r>
            <a:r>
              <a:rPr lang="pl-PL" dirty="0" err="1" smtClean="0"/>
              <a:t>adrenal</a:t>
            </a:r>
            <a:r>
              <a:rPr lang="pl-PL" dirty="0" smtClean="0"/>
              <a:t> </a:t>
            </a:r>
            <a:r>
              <a:rPr lang="pl-PL" dirty="0" err="1" smtClean="0"/>
              <a:t>gland</a:t>
            </a:r>
            <a:r>
              <a:rPr lang="pl-PL" dirty="0" smtClean="0"/>
              <a:t>): for </a:t>
            </a:r>
            <a:r>
              <a:rPr lang="pl-PL" dirty="0" err="1" smtClean="0"/>
              <a:t>well</a:t>
            </a:r>
            <a:r>
              <a:rPr lang="pl-PL" dirty="0" err="1"/>
              <a:t>-</a:t>
            </a:r>
            <a:r>
              <a:rPr lang="pl-PL" dirty="0" err="1" smtClean="0"/>
              <a:t>selected</a:t>
            </a:r>
            <a:r>
              <a:rPr lang="pl-PL" dirty="0" smtClean="0"/>
              <a:t> </a:t>
            </a:r>
            <a:r>
              <a:rPr lang="pl-PL" dirty="0" err="1" smtClean="0"/>
              <a:t>patients</a:t>
            </a:r>
            <a:r>
              <a:rPr lang="pl-PL" dirty="0" smtClean="0"/>
              <a:t> with </a:t>
            </a:r>
            <a:r>
              <a:rPr lang="pl-PL" dirty="0" err="1" smtClean="0"/>
              <a:t>good</a:t>
            </a:r>
            <a:r>
              <a:rPr lang="pl-PL" dirty="0" smtClean="0"/>
              <a:t> performance status </a:t>
            </a:r>
            <a:r>
              <a:rPr lang="pl-PL" dirty="0" err="1" smtClean="0"/>
              <a:t>who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received</a:t>
            </a:r>
            <a:r>
              <a:rPr lang="pl-PL" dirty="0" smtClean="0"/>
              <a:t> </a:t>
            </a:r>
            <a:r>
              <a:rPr lang="pl-PL" dirty="0" err="1" smtClean="0"/>
              <a:t>radical</a:t>
            </a:r>
            <a:r>
              <a:rPr lang="pl-PL" dirty="0" smtClean="0"/>
              <a:t> </a:t>
            </a:r>
            <a:r>
              <a:rPr lang="pl-PL" dirty="0" err="1" smtClean="0"/>
              <a:t>therapy</a:t>
            </a:r>
            <a:r>
              <a:rPr lang="pl-PL" dirty="0" smtClean="0"/>
              <a:t> to the </a:t>
            </a:r>
            <a:r>
              <a:rPr lang="pl-PL" dirty="0" err="1" smtClean="0"/>
              <a:t>intrathoracic</a:t>
            </a:r>
            <a:r>
              <a:rPr lang="pl-PL" dirty="0" smtClean="0"/>
              <a:t> </a:t>
            </a:r>
            <a:r>
              <a:rPr lang="pl-PL" dirty="0" err="1" smtClean="0"/>
              <a:t>disease</a:t>
            </a:r>
            <a:r>
              <a:rPr lang="pl-PL" dirty="0" smtClean="0"/>
              <a:t>,</a:t>
            </a:r>
          </a:p>
          <a:p>
            <a:r>
              <a:rPr lang="pl-PL" dirty="0" err="1" smtClean="0"/>
              <a:t>Palliation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prevention</a:t>
            </a:r>
            <a:r>
              <a:rPr lang="pl-PL" dirty="0" smtClean="0"/>
              <a:t> of </a:t>
            </a:r>
            <a:r>
              <a:rPr lang="pl-PL" dirty="0" err="1" smtClean="0"/>
              <a:t>symptoms</a:t>
            </a:r>
            <a:r>
              <a:rPr lang="pl-PL" dirty="0" smtClean="0"/>
              <a:t> (</a:t>
            </a:r>
            <a:r>
              <a:rPr lang="pl-PL" dirty="0" err="1" smtClean="0"/>
              <a:t>pain</a:t>
            </a:r>
            <a:r>
              <a:rPr lang="pl-PL" dirty="0" smtClean="0"/>
              <a:t>, </a:t>
            </a:r>
            <a:r>
              <a:rPr lang="pl-PL" dirty="0" err="1" smtClean="0"/>
              <a:t>bleeding</a:t>
            </a:r>
            <a:r>
              <a:rPr lang="pl-PL" dirty="0" smtClean="0"/>
              <a:t>, </a:t>
            </a:r>
            <a:r>
              <a:rPr lang="pl-PL" dirty="0" err="1" smtClean="0"/>
              <a:t>obstruction</a:t>
            </a:r>
            <a:r>
              <a:rPr lang="pl-PL" dirty="0" smtClean="0"/>
              <a:t>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889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SABR for cT1, cN0, cM0, NSCLC tumor in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elderly</a:t>
            </a:r>
            <a:r>
              <a:rPr lang="pl-PL" dirty="0" smtClean="0"/>
              <a:t> </a:t>
            </a:r>
            <a:r>
              <a:rPr lang="pl-PL" dirty="0" err="1" smtClean="0"/>
              <a:t>patient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342" y="1333500"/>
            <a:ext cx="577331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1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err="1" smtClean="0"/>
              <a:t>Lung</a:t>
            </a:r>
            <a:r>
              <a:rPr lang="pl-PL" sz="3200" dirty="0" smtClean="0"/>
              <a:t> </a:t>
            </a:r>
            <a:r>
              <a:rPr lang="pl-PL" sz="3200" dirty="0" err="1" smtClean="0"/>
              <a:t>cancer</a:t>
            </a:r>
            <a:r>
              <a:rPr lang="pl-PL" sz="3200" dirty="0"/>
              <a:t> </a:t>
            </a:r>
            <a:r>
              <a:rPr lang="pl-PL" sz="3200" dirty="0" smtClean="0"/>
              <a:t>in Poland in 2013 (men)</a:t>
            </a:r>
            <a:endParaRPr lang="pl-PL" sz="3200" dirty="0"/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6391554"/>
              </p:ext>
            </p:extLst>
          </p:nvPr>
        </p:nvGraphicFramePr>
        <p:xfrm>
          <a:off x="457200" y="1333500"/>
          <a:ext cx="4038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Symbol zastępczy zawartości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451890"/>
              </p:ext>
            </p:extLst>
          </p:nvPr>
        </p:nvGraphicFramePr>
        <p:xfrm>
          <a:off x="4648200" y="1333500"/>
          <a:ext cx="4038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37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Targeted</a:t>
            </a:r>
            <a:r>
              <a:rPr lang="pl-PL" dirty="0" smtClean="0"/>
              <a:t> </a:t>
            </a:r>
            <a:r>
              <a:rPr lang="pl-PL" dirty="0" err="1" smtClean="0"/>
              <a:t>therapies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 err="1" smtClean="0"/>
              <a:t>Targeted</a:t>
            </a:r>
            <a:r>
              <a:rPr lang="pl-PL" dirty="0" smtClean="0"/>
              <a:t> </a:t>
            </a:r>
            <a:r>
              <a:rPr lang="pl-PL" dirty="0" err="1" smtClean="0"/>
              <a:t>therapy</a:t>
            </a:r>
            <a:r>
              <a:rPr lang="pl-PL" dirty="0" smtClean="0"/>
              <a:t> </a:t>
            </a:r>
            <a:r>
              <a:rPr lang="pl-PL" dirty="0" err="1" smtClean="0"/>
              <a:t>uses</a:t>
            </a:r>
            <a:r>
              <a:rPr lang="pl-PL" dirty="0" smtClean="0"/>
              <a:t> </a:t>
            </a:r>
            <a:r>
              <a:rPr lang="pl-PL" dirty="0" err="1" smtClean="0"/>
              <a:t>agents</a:t>
            </a:r>
            <a:r>
              <a:rPr lang="pl-PL" dirty="0" smtClean="0"/>
              <a:t> </a:t>
            </a:r>
            <a:r>
              <a:rPr lang="pl-PL" dirty="0" err="1" smtClean="0"/>
              <a:t>targeting</a:t>
            </a:r>
            <a:r>
              <a:rPr lang="pl-PL" dirty="0" smtClean="0"/>
              <a:t> </a:t>
            </a:r>
            <a:r>
              <a:rPr lang="pl-PL" dirty="0" err="1" smtClean="0"/>
              <a:t>various</a:t>
            </a:r>
            <a:r>
              <a:rPr lang="pl-PL" dirty="0" smtClean="0"/>
              <a:t> </a:t>
            </a:r>
            <a:r>
              <a:rPr lang="pl-PL" dirty="0" err="1" smtClean="0"/>
              <a:t>molecular</a:t>
            </a:r>
            <a:r>
              <a:rPr lang="pl-PL" dirty="0" smtClean="0"/>
              <a:t> </a:t>
            </a:r>
            <a:r>
              <a:rPr lang="pl-PL" dirty="0" err="1" smtClean="0"/>
              <a:t>pathways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dirty="0" smtClean="0"/>
              <a:t>For the </a:t>
            </a:r>
            <a:r>
              <a:rPr lang="pl-PL" dirty="0" err="1" smtClean="0"/>
              <a:t>treatment</a:t>
            </a:r>
            <a:r>
              <a:rPr lang="pl-PL" dirty="0" smtClean="0"/>
              <a:t> of </a:t>
            </a:r>
            <a:r>
              <a:rPr lang="pl-PL" dirty="0" err="1" smtClean="0"/>
              <a:t>advanced</a:t>
            </a:r>
            <a:r>
              <a:rPr lang="pl-PL" dirty="0" smtClean="0"/>
              <a:t> NSCLC </a:t>
            </a:r>
            <a:r>
              <a:rPr lang="pl-PL" dirty="0" err="1" smtClean="0"/>
              <a:t>specific</a:t>
            </a:r>
            <a:r>
              <a:rPr lang="pl-PL" dirty="0" smtClean="0"/>
              <a:t> </a:t>
            </a:r>
            <a:r>
              <a:rPr lang="pl-PL" dirty="0" err="1" smtClean="0"/>
              <a:t>targeted</a:t>
            </a:r>
            <a:r>
              <a:rPr lang="pl-PL" dirty="0" smtClean="0"/>
              <a:t> </a:t>
            </a:r>
            <a:r>
              <a:rPr lang="pl-PL" dirty="0" err="1" smtClean="0"/>
              <a:t>therapies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available</a:t>
            </a:r>
            <a:r>
              <a:rPr lang="pl-PL" dirty="0" smtClean="0"/>
              <a:t>:</a:t>
            </a:r>
          </a:p>
          <a:p>
            <a:r>
              <a:rPr lang="pl-PL" b="1" dirty="0" err="1"/>
              <a:t>b</a:t>
            </a:r>
            <a:r>
              <a:rPr lang="pl-PL" b="1" dirty="0" err="1" smtClean="0"/>
              <a:t>evacizumab</a:t>
            </a:r>
            <a:r>
              <a:rPr lang="pl-PL" dirty="0" smtClean="0"/>
              <a:t> – </a:t>
            </a:r>
            <a:r>
              <a:rPr lang="pl-PL" dirty="0" err="1" smtClean="0"/>
              <a:t>recombinant</a:t>
            </a:r>
            <a:r>
              <a:rPr lang="pl-PL" dirty="0" smtClean="0"/>
              <a:t> </a:t>
            </a:r>
            <a:r>
              <a:rPr lang="pl-PL" dirty="0" err="1" smtClean="0"/>
              <a:t>monoclonal</a:t>
            </a:r>
            <a:r>
              <a:rPr lang="pl-PL" dirty="0" smtClean="0"/>
              <a:t> </a:t>
            </a:r>
            <a:r>
              <a:rPr lang="pl-PL" dirty="0" err="1" smtClean="0"/>
              <a:t>antibody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blocks</a:t>
            </a:r>
            <a:r>
              <a:rPr lang="pl-PL" dirty="0" smtClean="0"/>
              <a:t> the </a:t>
            </a:r>
            <a:r>
              <a:rPr lang="pl-PL" dirty="0" err="1" smtClean="0"/>
              <a:t>vascular</a:t>
            </a:r>
            <a:r>
              <a:rPr lang="pl-PL" dirty="0" smtClean="0"/>
              <a:t> </a:t>
            </a:r>
            <a:r>
              <a:rPr lang="pl-PL" dirty="0" err="1" smtClean="0"/>
              <a:t>endothelial</a:t>
            </a:r>
            <a:r>
              <a:rPr lang="pl-PL" dirty="0" smtClean="0"/>
              <a:t> </a:t>
            </a:r>
            <a:r>
              <a:rPr lang="pl-PL" dirty="0" err="1" smtClean="0"/>
              <a:t>growth</a:t>
            </a:r>
            <a:r>
              <a:rPr lang="pl-PL" dirty="0" smtClean="0"/>
              <a:t> </a:t>
            </a:r>
            <a:r>
              <a:rPr lang="pl-PL" dirty="0" err="1" smtClean="0"/>
              <a:t>factor</a:t>
            </a:r>
            <a:r>
              <a:rPr lang="pl-PL" dirty="0" smtClean="0"/>
              <a:t> (VEGF),</a:t>
            </a:r>
          </a:p>
          <a:p>
            <a:r>
              <a:rPr lang="pl-PL" b="1" dirty="0" err="1"/>
              <a:t>e</a:t>
            </a:r>
            <a:r>
              <a:rPr lang="pl-PL" b="1" dirty="0" err="1" smtClean="0"/>
              <a:t>rlotinib</a:t>
            </a:r>
            <a:r>
              <a:rPr lang="pl-PL" b="1" dirty="0" smtClean="0"/>
              <a:t>, </a:t>
            </a:r>
            <a:r>
              <a:rPr lang="pl-PL" b="1" dirty="0" err="1" smtClean="0"/>
              <a:t>gefitinib</a:t>
            </a:r>
            <a:r>
              <a:rPr lang="pl-PL" b="1" dirty="0" smtClean="0"/>
              <a:t>, </a:t>
            </a:r>
            <a:r>
              <a:rPr lang="pl-PL" b="1" dirty="0" err="1" smtClean="0"/>
              <a:t>afatinib</a:t>
            </a:r>
            <a:r>
              <a:rPr lang="pl-PL" b="1" dirty="0" smtClean="0"/>
              <a:t> </a:t>
            </a:r>
            <a:r>
              <a:rPr lang="pl-PL" dirty="0" smtClean="0"/>
              <a:t>– small </a:t>
            </a:r>
            <a:r>
              <a:rPr lang="pl-PL" dirty="0" err="1" smtClean="0"/>
              <a:t>molecule</a:t>
            </a:r>
            <a:r>
              <a:rPr lang="pl-PL" dirty="0" smtClean="0"/>
              <a:t> </a:t>
            </a:r>
            <a:r>
              <a:rPr lang="pl-PL" dirty="0" err="1"/>
              <a:t>thyrosine</a:t>
            </a:r>
            <a:r>
              <a:rPr lang="pl-PL" dirty="0"/>
              <a:t> </a:t>
            </a:r>
            <a:r>
              <a:rPr lang="pl-PL" dirty="0" err="1"/>
              <a:t>kinase</a:t>
            </a:r>
            <a:r>
              <a:rPr lang="pl-PL" dirty="0"/>
              <a:t> </a:t>
            </a:r>
            <a:r>
              <a:rPr lang="pl-PL" dirty="0" smtClean="0"/>
              <a:t> </a:t>
            </a:r>
            <a:r>
              <a:rPr lang="pl-PL" dirty="0" err="1" smtClean="0"/>
              <a:t>inhibitors</a:t>
            </a:r>
            <a:r>
              <a:rPr lang="pl-PL" dirty="0" smtClean="0"/>
              <a:t> of </a:t>
            </a:r>
            <a:r>
              <a:rPr lang="pl-PL" dirty="0" err="1" smtClean="0"/>
              <a:t>epidermal</a:t>
            </a:r>
            <a:r>
              <a:rPr lang="pl-PL" dirty="0" smtClean="0"/>
              <a:t> </a:t>
            </a:r>
            <a:r>
              <a:rPr lang="pl-PL" dirty="0" err="1" smtClean="0"/>
              <a:t>growth</a:t>
            </a:r>
            <a:r>
              <a:rPr lang="pl-PL" dirty="0" smtClean="0"/>
              <a:t> </a:t>
            </a:r>
            <a:r>
              <a:rPr lang="pl-PL" dirty="0" err="1" smtClean="0"/>
              <a:t>factor</a:t>
            </a:r>
            <a:r>
              <a:rPr lang="pl-PL" dirty="0" smtClean="0"/>
              <a:t> </a:t>
            </a:r>
            <a:r>
              <a:rPr lang="pl-PL" dirty="0" err="1" smtClean="0"/>
              <a:t>receptors</a:t>
            </a:r>
            <a:r>
              <a:rPr lang="pl-PL" dirty="0" smtClean="0"/>
              <a:t> (EGFR),</a:t>
            </a:r>
          </a:p>
          <a:p>
            <a:r>
              <a:rPr lang="pl-PL" b="1" dirty="0" err="1"/>
              <a:t>c</a:t>
            </a:r>
            <a:r>
              <a:rPr lang="pl-PL" b="1" dirty="0" err="1" smtClean="0"/>
              <a:t>rizotinib</a:t>
            </a:r>
            <a:r>
              <a:rPr lang="pl-PL" dirty="0" smtClean="0"/>
              <a:t> – </a:t>
            </a:r>
            <a:r>
              <a:rPr lang="pl-PL" dirty="0"/>
              <a:t>small </a:t>
            </a:r>
            <a:r>
              <a:rPr lang="pl-PL" dirty="0" err="1"/>
              <a:t>molecule</a:t>
            </a:r>
            <a:r>
              <a:rPr lang="pl-PL" dirty="0"/>
              <a:t> inhibitor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en-US" dirty="0" smtClean="0"/>
              <a:t>shows </a:t>
            </a:r>
            <a:r>
              <a:rPr lang="en-US" dirty="0"/>
              <a:t>benefit in a subset of </a:t>
            </a:r>
            <a:r>
              <a:rPr lang="pl-PL" dirty="0" smtClean="0"/>
              <a:t>NSCLC </a:t>
            </a:r>
            <a:r>
              <a:rPr lang="en-US" dirty="0" smtClean="0"/>
              <a:t>that </a:t>
            </a:r>
            <a:r>
              <a:rPr lang="en-US" dirty="0"/>
              <a:t>is characterized by the </a:t>
            </a:r>
            <a:r>
              <a:rPr lang="en-US" dirty="0" smtClean="0"/>
              <a:t>EM</a:t>
            </a:r>
            <a:r>
              <a:rPr lang="pl-PL" dirty="0" smtClean="0"/>
              <a:t>L4-ALK </a:t>
            </a:r>
            <a:r>
              <a:rPr lang="en-US" dirty="0" smtClean="0"/>
              <a:t>fusion oncogene</a:t>
            </a:r>
            <a:r>
              <a:rPr lang="pl-PL" dirty="0" smtClean="0"/>
              <a:t> (</a:t>
            </a:r>
            <a:r>
              <a:rPr lang="pl-PL" dirty="0" err="1" smtClean="0"/>
              <a:t>found</a:t>
            </a:r>
            <a:r>
              <a:rPr lang="pl-PL" dirty="0" smtClean="0"/>
              <a:t> in </a:t>
            </a:r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relatively</a:t>
            </a:r>
            <a:r>
              <a:rPr lang="pl-PL" dirty="0" smtClean="0"/>
              <a:t> </a:t>
            </a:r>
            <a:r>
              <a:rPr lang="pl-PL" dirty="0" err="1" smtClean="0"/>
              <a:t>young</a:t>
            </a:r>
            <a:r>
              <a:rPr lang="pl-PL" dirty="0" smtClean="0"/>
              <a:t>, </a:t>
            </a:r>
            <a:r>
              <a:rPr lang="pl-PL" dirty="0" err="1" smtClean="0"/>
              <a:t>never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light</a:t>
            </a:r>
            <a:r>
              <a:rPr lang="pl-PL" dirty="0" smtClean="0"/>
              <a:t> </a:t>
            </a:r>
            <a:r>
              <a:rPr lang="pl-PL" dirty="0" err="1" smtClean="0"/>
              <a:t>smokers</a:t>
            </a:r>
            <a:r>
              <a:rPr lang="pl-PL" dirty="0" smtClean="0"/>
              <a:t> with </a:t>
            </a:r>
            <a:r>
              <a:rPr lang="pl-PL" dirty="0" err="1" smtClean="0"/>
              <a:t>adenocarcinoma</a:t>
            </a:r>
            <a:r>
              <a:rPr lang="pl-PL" dirty="0" smtClean="0"/>
              <a:t>),</a:t>
            </a:r>
          </a:p>
          <a:p>
            <a:r>
              <a:rPr lang="pl-PL" b="1" dirty="0" err="1" smtClean="0"/>
              <a:t>ceritinib</a:t>
            </a:r>
            <a:r>
              <a:rPr lang="pl-PL" dirty="0" smtClean="0"/>
              <a:t> – small </a:t>
            </a:r>
            <a:r>
              <a:rPr lang="pl-PL" dirty="0" err="1"/>
              <a:t>molecule</a:t>
            </a:r>
            <a:r>
              <a:rPr lang="pl-PL" dirty="0"/>
              <a:t> inhibitor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targets</a:t>
            </a:r>
            <a:r>
              <a:rPr lang="pl-PL" dirty="0"/>
              <a:t> </a:t>
            </a:r>
            <a:r>
              <a:rPr lang="pl-PL" dirty="0" smtClean="0"/>
              <a:t>ALK and IGF-1,</a:t>
            </a:r>
          </a:p>
          <a:p>
            <a:r>
              <a:rPr lang="pl-PL" b="1" dirty="0" err="1" smtClean="0"/>
              <a:t>alectinib</a:t>
            </a:r>
            <a:r>
              <a:rPr lang="pl-PL" dirty="0" smtClean="0"/>
              <a:t> </a:t>
            </a:r>
            <a:r>
              <a:rPr lang="pl-PL" dirty="0"/>
              <a:t>– small </a:t>
            </a:r>
            <a:r>
              <a:rPr lang="pl-PL" dirty="0" err="1"/>
              <a:t>molecule</a:t>
            </a:r>
            <a:r>
              <a:rPr lang="pl-PL" dirty="0"/>
              <a:t> inhibitor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targets</a:t>
            </a:r>
            <a:r>
              <a:rPr lang="pl-PL" dirty="0"/>
              <a:t> ALK and </a:t>
            </a:r>
            <a:r>
              <a:rPr lang="pl-PL" dirty="0" smtClean="0"/>
              <a:t>RET.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337048"/>
            <a:ext cx="8229600" cy="952500"/>
          </a:xfrm>
        </p:spPr>
        <p:txBody>
          <a:bodyPr/>
          <a:lstStyle/>
          <a:p>
            <a:r>
              <a:rPr lang="pl-PL" dirty="0" smtClean="0"/>
              <a:t>Small </a:t>
            </a:r>
            <a:r>
              <a:rPr lang="pl-PL" dirty="0" err="1" smtClean="0"/>
              <a:t>cell</a:t>
            </a:r>
            <a:r>
              <a:rPr lang="pl-PL" dirty="0" smtClean="0"/>
              <a:t> </a:t>
            </a:r>
            <a:r>
              <a:rPr lang="pl-PL" dirty="0" err="1" smtClean="0"/>
              <a:t>lung</a:t>
            </a:r>
            <a:r>
              <a:rPr lang="pl-PL" dirty="0" smtClean="0"/>
              <a:t> </a:t>
            </a:r>
            <a:r>
              <a:rPr lang="pl-PL" dirty="0" err="1" smtClean="0"/>
              <a:t>cancer</a:t>
            </a:r>
            <a:r>
              <a:rPr lang="pl-PL" dirty="0" smtClean="0"/>
              <a:t> - </a:t>
            </a:r>
            <a:r>
              <a:rPr lang="pl-PL" dirty="0" err="1" smtClean="0"/>
              <a:t>treatment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1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Surgery</a:t>
            </a:r>
            <a:r>
              <a:rPr lang="pl-PL" dirty="0" smtClean="0"/>
              <a:t> – small </a:t>
            </a:r>
            <a:r>
              <a:rPr lang="pl-PL" dirty="0" err="1" smtClean="0"/>
              <a:t>cell</a:t>
            </a:r>
            <a:r>
              <a:rPr lang="pl-PL" dirty="0" smtClean="0"/>
              <a:t> </a:t>
            </a:r>
            <a:r>
              <a:rPr lang="pl-PL" dirty="0" err="1" smtClean="0"/>
              <a:t>lung</a:t>
            </a:r>
            <a:r>
              <a:rPr lang="pl-PL" dirty="0" smtClean="0"/>
              <a:t> </a:t>
            </a:r>
            <a:r>
              <a:rPr lang="pl-PL" dirty="0" err="1" smtClean="0"/>
              <a:t>cancer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err="1" smtClean="0"/>
              <a:t>Surgery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rarely</a:t>
            </a:r>
            <a:r>
              <a:rPr lang="pl-PL" dirty="0" smtClean="0"/>
              <a:t> </a:t>
            </a:r>
            <a:r>
              <a:rPr lang="pl-PL" dirty="0" err="1" smtClean="0"/>
              <a:t>used</a:t>
            </a:r>
            <a:r>
              <a:rPr lang="pl-PL" dirty="0" smtClean="0"/>
              <a:t> for SCLC. </a:t>
            </a:r>
          </a:p>
          <a:p>
            <a:pPr marL="0" indent="0">
              <a:buNone/>
            </a:pPr>
            <a:r>
              <a:rPr lang="pl-PL" dirty="0" err="1" smtClean="0"/>
              <a:t>Patients</a:t>
            </a:r>
            <a:r>
              <a:rPr lang="pl-PL" dirty="0" smtClean="0"/>
              <a:t> with SCLC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b="1" dirty="0" err="1" smtClean="0"/>
              <a:t>clinical</a:t>
            </a:r>
            <a:r>
              <a:rPr lang="pl-PL" b="1" dirty="0" smtClean="0"/>
              <a:t> </a:t>
            </a:r>
            <a:r>
              <a:rPr lang="pl-PL" b="1" dirty="0" err="1" smtClean="0"/>
              <a:t>stage</a:t>
            </a:r>
            <a:r>
              <a:rPr lang="pl-PL" b="1" dirty="0" smtClean="0"/>
              <a:t> I (T1-2, N0) </a:t>
            </a:r>
            <a:r>
              <a:rPr lang="pl-PL" dirty="0" err="1" smtClean="0"/>
              <a:t>after</a:t>
            </a:r>
            <a:r>
              <a:rPr lang="pl-PL" dirty="0" smtClean="0"/>
              <a:t> standard </a:t>
            </a:r>
            <a:r>
              <a:rPr lang="pl-PL" dirty="0" err="1" smtClean="0"/>
              <a:t>staging</a:t>
            </a:r>
            <a:r>
              <a:rPr lang="pl-PL" dirty="0" smtClean="0"/>
              <a:t> </a:t>
            </a:r>
            <a:r>
              <a:rPr lang="pl-PL" dirty="0" err="1" smtClean="0"/>
              <a:t>evaluation</a:t>
            </a:r>
            <a:r>
              <a:rPr lang="pl-PL" dirty="0" smtClean="0"/>
              <a:t> and </a:t>
            </a:r>
            <a:r>
              <a:rPr lang="pl-PL" dirty="0" err="1" smtClean="0"/>
              <a:t>ruling</a:t>
            </a:r>
            <a:r>
              <a:rPr lang="pl-PL" dirty="0" smtClean="0"/>
              <a:t> out </a:t>
            </a:r>
            <a:r>
              <a:rPr lang="pl-PL" dirty="0" err="1" smtClean="0"/>
              <a:t>occult</a:t>
            </a:r>
            <a:r>
              <a:rPr lang="pl-PL" dirty="0" smtClean="0"/>
              <a:t> </a:t>
            </a:r>
            <a:r>
              <a:rPr lang="pl-PL" dirty="0" err="1" smtClean="0"/>
              <a:t>nodal</a:t>
            </a:r>
            <a:r>
              <a:rPr lang="pl-PL" dirty="0" smtClean="0"/>
              <a:t> </a:t>
            </a:r>
            <a:r>
              <a:rPr lang="pl-PL" dirty="0" err="1" smtClean="0"/>
              <a:t>disease</a:t>
            </a:r>
            <a:r>
              <a:rPr lang="pl-PL" dirty="0" smtClean="0"/>
              <a:t> (</a:t>
            </a:r>
            <a:r>
              <a:rPr lang="pl-PL" dirty="0" err="1" smtClean="0"/>
              <a:t>mediastinoscopy</a:t>
            </a:r>
            <a:r>
              <a:rPr lang="pl-PL" dirty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other</a:t>
            </a:r>
            <a:r>
              <a:rPr lang="pl-PL" dirty="0" smtClean="0"/>
              <a:t> </a:t>
            </a:r>
            <a:r>
              <a:rPr lang="pl-PL" dirty="0" err="1" smtClean="0"/>
              <a:t>surgical</a:t>
            </a:r>
            <a:r>
              <a:rPr lang="pl-PL" dirty="0" smtClean="0"/>
              <a:t> </a:t>
            </a:r>
            <a:r>
              <a:rPr lang="pl-PL" dirty="0" err="1" smtClean="0"/>
              <a:t>mediastinal</a:t>
            </a:r>
            <a:r>
              <a:rPr lang="pl-PL" dirty="0" smtClean="0"/>
              <a:t> </a:t>
            </a:r>
            <a:r>
              <a:rPr lang="pl-PL" dirty="0" err="1" smtClean="0"/>
              <a:t>staging</a:t>
            </a:r>
            <a:r>
              <a:rPr lang="pl-PL" dirty="0" smtClean="0"/>
              <a:t>) </a:t>
            </a:r>
            <a:r>
              <a:rPr lang="pl-PL" dirty="0" err="1" smtClean="0"/>
              <a:t>may</a:t>
            </a:r>
            <a:r>
              <a:rPr lang="pl-PL" dirty="0" smtClean="0"/>
              <a:t> be </a:t>
            </a:r>
            <a:r>
              <a:rPr lang="pl-PL" dirty="0" err="1" smtClean="0"/>
              <a:t>considered</a:t>
            </a:r>
            <a:r>
              <a:rPr lang="pl-PL" dirty="0" smtClean="0"/>
              <a:t> for </a:t>
            </a:r>
            <a:r>
              <a:rPr lang="pl-PL" dirty="0" err="1" smtClean="0"/>
              <a:t>surgical</a:t>
            </a:r>
            <a:r>
              <a:rPr lang="pl-PL" dirty="0" smtClean="0"/>
              <a:t> </a:t>
            </a:r>
            <a:r>
              <a:rPr lang="pl-PL" dirty="0" err="1" smtClean="0"/>
              <a:t>resection</a:t>
            </a:r>
            <a:r>
              <a:rPr lang="pl-PL" dirty="0"/>
              <a:t>:</a:t>
            </a:r>
            <a:r>
              <a:rPr lang="pl-PL" dirty="0" smtClean="0"/>
              <a:t> </a:t>
            </a:r>
            <a:r>
              <a:rPr lang="pl-PL" dirty="0" err="1" smtClean="0"/>
              <a:t>lobectomy</a:t>
            </a:r>
            <a:r>
              <a:rPr lang="pl-PL" dirty="0" smtClean="0"/>
              <a:t> with </a:t>
            </a:r>
            <a:r>
              <a:rPr lang="pl-PL" dirty="0" err="1" smtClean="0"/>
              <a:t>mediastinal</a:t>
            </a:r>
            <a:r>
              <a:rPr lang="pl-PL" dirty="0" smtClean="0"/>
              <a:t> </a:t>
            </a:r>
            <a:r>
              <a:rPr lang="pl-PL" dirty="0" err="1" smtClean="0"/>
              <a:t>nodal</a:t>
            </a:r>
            <a:r>
              <a:rPr lang="pl-PL" dirty="0" smtClean="0"/>
              <a:t> </a:t>
            </a:r>
            <a:r>
              <a:rPr lang="pl-PL" dirty="0" err="1" smtClean="0"/>
              <a:t>dissection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sampling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Postoperative</a:t>
            </a:r>
            <a:r>
              <a:rPr lang="pl-PL" dirty="0" smtClean="0"/>
              <a:t> N0 → </a:t>
            </a:r>
            <a:r>
              <a:rPr lang="pl-PL" dirty="0" err="1" smtClean="0"/>
              <a:t>chemotherapy</a:t>
            </a:r>
            <a:r>
              <a:rPr lang="pl-PL" dirty="0" smtClean="0"/>
              <a:t>,</a:t>
            </a:r>
          </a:p>
          <a:p>
            <a:r>
              <a:rPr lang="pl-PL" dirty="0" err="1" smtClean="0"/>
              <a:t>Postoperative</a:t>
            </a:r>
            <a:r>
              <a:rPr lang="pl-PL" dirty="0" smtClean="0"/>
              <a:t> N(+) → </a:t>
            </a:r>
            <a:r>
              <a:rPr lang="pl-PL" dirty="0" err="1" smtClean="0"/>
              <a:t>chemoradiotherapy</a:t>
            </a:r>
            <a:r>
              <a:rPr lang="pl-P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819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Chemotherapy</a:t>
            </a:r>
            <a:r>
              <a:rPr lang="pl-PL" dirty="0" smtClean="0"/>
              <a:t> </a:t>
            </a:r>
            <a:r>
              <a:rPr lang="pl-PL" dirty="0"/>
              <a:t>- small </a:t>
            </a:r>
            <a:r>
              <a:rPr lang="pl-PL" dirty="0" err="1"/>
              <a:t>cell</a:t>
            </a:r>
            <a:r>
              <a:rPr lang="pl-PL" dirty="0"/>
              <a:t> </a:t>
            </a:r>
            <a:r>
              <a:rPr lang="pl-PL" dirty="0" err="1"/>
              <a:t>lung</a:t>
            </a:r>
            <a:r>
              <a:rPr lang="pl-PL" dirty="0"/>
              <a:t> </a:t>
            </a:r>
            <a:r>
              <a:rPr lang="pl-PL" dirty="0" err="1"/>
              <a:t>cancer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u="sng" dirty="0" smtClean="0"/>
              <a:t>For </a:t>
            </a:r>
            <a:r>
              <a:rPr lang="pl-PL" u="sng" dirty="0" err="1" smtClean="0"/>
              <a:t>all</a:t>
            </a:r>
            <a:r>
              <a:rPr lang="pl-PL" u="sng" dirty="0" smtClean="0"/>
              <a:t> </a:t>
            </a:r>
            <a:r>
              <a:rPr lang="pl-PL" u="sng" dirty="0" err="1" smtClean="0"/>
              <a:t>patients</a:t>
            </a:r>
            <a:r>
              <a:rPr lang="pl-PL" u="sng" dirty="0" smtClean="0"/>
              <a:t> with SCLC, </a:t>
            </a:r>
            <a:r>
              <a:rPr lang="pl-PL" u="sng" dirty="0" err="1" smtClean="0"/>
              <a:t>chemotherapy</a:t>
            </a:r>
            <a:r>
              <a:rPr lang="pl-PL" u="sng" dirty="0" smtClean="0"/>
              <a:t> </a:t>
            </a:r>
            <a:r>
              <a:rPr lang="pl-PL" u="sng" dirty="0" err="1" smtClean="0"/>
              <a:t>is</a:t>
            </a:r>
            <a:r>
              <a:rPr lang="pl-PL" u="sng" dirty="0" smtClean="0"/>
              <a:t> </a:t>
            </a:r>
            <a:r>
              <a:rPr lang="pl-PL" u="sng" dirty="0" err="1" smtClean="0"/>
              <a:t>an</a:t>
            </a:r>
            <a:r>
              <a:rPr lang="pl-PL" u="sng" dirty="0" smtClean="0"/>
              <a:t> </a:t>
            </a:r>
            <a:r>
              <a:rPr lang="pl-PL" u="sng" dirty="0" err="1" smtClean="0"/>
              <a:t>essential</a:t>
            </a:r>
            <a:r>
              <a:rPr lang="pl-PL" u="sng" dirty="0" smtClean="0"/>
              <a:t> component of </a:t>
            </a:r>
            <a:r>
              <a:rPr lang="pl-PL" u="sng" dirty="0" err="1" smtClean="0"/>
              <a:t>appropriate</a:t>
            </a:r>
            <a:r>
              <a:rPr lang="pl-PL" u="sng" dirty="0" smtClean="0"/>
              <a:t> </a:t>
            </a:r>
            <a:r>
              <a:rPr lang="pl-PL" u="sng" dirty="0" err="1" smtClean="0"/>
              <a:t>treatment</a:t>
            </a:r>
            <a:r>
              <a:rPr lang="pl-PL" dirty="0" smtClean="0"/>
              <a:t>:</a:t>
            </a:r>
          </a:p>
          <a:p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surgical</a:t>
            </a:r>
            <a:r>
              <a:rPr lang="pl-PL" dirty="0" smtClean="0"/>
              <a:t> </a:t>
            </a:r>
            <a:r>
              <a:rPr lang="pl-PL" dirty="0" err="1" smtClean="0"/>
              <a:t>resection</a:t>
            </a:r>
            <a:r>
              <a:rPr lang="pl-PL" dirty="0" smtClean="0"/>
              <a:t>,</a:t>
            </a:r>
          </a:p>
          <a:p>
            <a:r>
              <a:rPr lang="pl-PL" dirty="0" smtClean="0"/>
              <a:t>with </a:t>
            </a:r>
            <a:r>
              <a:rPr lang="pl-PL" dirty="0" err="1" smtClean="0"/>
              <a:t>thoracic</a:t>
            </a:r>
            <a:r>
              <a:rPr lang="pl-PL" dirty="0" smtClean="0"/>
              <a:t> </a:t>
            </a:r>
            <a:r>
              <a:rPr lang="pl-PL" dirty="0" err="1" smtClean="0"/>
              <a:t>radiotherapy</a:t>
            </a:r>
            <a:r>
              <a:rPr lang="pl-PL" dirty="0" smtClean="0"/>
              <a:t> in LD,</a:t>
            </a:r>
          </a:p>
          <a:p>
            <a:r>
              <a:rPr lang="pl-PL" dirty="0" smtClean="0"/>
              <a:t>in ED (</a:t>
            </a:r>
            <a:r>
              <a:rPr lang="pl-PL" dirty="0" err="1" smtClean="0"/>
              <a:t>alone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combined</a:t>
            </a:r>
            <a:r>
              <a:rPr lang="pl-PL" dirty="0" smtClean="0"/>
              <a:t> with </a:t>
            </a:r>
            <a:r>
              <a:rPr lang="pl-PL" dirty="0" err="1" smtClean="0"/>
              <a:t>radiotherapy</a:t>
            </a:r>
            <a:r>
              <a:rPr lang="pl-PL" dirty="0" smtClean="0"/>
              <a:t>).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err="1"/>
              <a:t>Examples</a:t>
            </a:r>
            <a:r>
              <a:rPr lang="pl-PL" dirty="0"/>
              <a:t> </a:t>
            </a:r>
            <a:r>
              <a:rPr lang="pl-PL" dirty="0" smtClean="0"/>
              <a:t>of </a:t>
            </a:r>
            <a:r>
              <a:rPr lang="pl-PL" dirty="0" err="1" smtClean="0"/>
              <a:t>chemotherapy</a:t>
            </a:r>
            <a:r>
              <a:rPr lang="pl-PL" dirty="0" smtClean="0"/>
              <a:t> </a:t>
            </a:r>
            <a:r>
              <a:rPr lang="pl-PL" dirty="0" err="1" smtClean="0"/>
              <a:t>regimens</a:t>
            </a:r>
            <a:r>
              <a:rPr lang="pl-PL" dirty="0" smtClean="0"/>
              <a:t> for SCLC:</a:t>
            </a:r>
            <a:endParaRPr lang="pl-PL" dirty="0"/>
          </a:p>
          <a:p>
            <a:r>
              <a:rPr lang="pl-PL" b="1" dirty="0" err="1"/>
              <a:t>cisplatin</a:t>
            </a:r>
            <a:r>
              <a:rPr lang="pl-PL" b="1" dirty="0"/>
              <a:t> and </a:t>
            </a:r>
            <a:r>
              <a:rPr lang="pl-PL" b="1" dirty="0" err="1"/>
              <a:t>etoposide</a:t>
            </a:r>
            <a:r>
              <a:rPr lang="pl-PL" b="1" dirty="0"/>
              <a:t> </a:t>
            </a:r>
            <a:r>
              <a:rPr lang="pl-PL" dirty="0"/>
              <a:t>(LD, ED</a:t>
            </a:r>
            <a:r>
              <a:rPr lang="pl-PL" u="sng" dirty="0"/>
              <a:t>)</a:t>
            </a:r>
            <a:r>
              <a:rPr lang="pl-PL" dirty="0"/>
              <a:t>,</a:t>
            </a:r>
          </a:p>
          <a:p>
            <a:r>
              <a:rPr lang="pl-PL" dirty="0" err="1"/>
              <a:t>carboplatin</a:t>
            </a:r>
            <a:r>
              <a:rPr lang="pl-PL" dirty="0"/>
              <a:t> and </a:t>
            </a:r>
            <a:r>
              <a:rPr lang="pl-PL" dirty="0" err="1" smtClean="0"/>
              <a:t>etoposide</a:t>
            </a:r>
            <a:r>
              <a:rPr lang="pl-PL" dirty="0" smtClean="0"/>
              <a:t> </a:t>
            </a:r>
            <a:r>
              <a:rPr lang="pl-PL" dirty="0"/>
              <a:t>(LD, ED),</a:t>
            </a:r>
          </a:p>
          <a:p>
            <a:r>
              <a:rPr lang="pl-PL" dirty="0" err="1"/>
              <a:t>cisplatin</a:t>
            </a:r>
            <a:r>
              <a:rPr lang="pl-PL" dirty="0"/>
              <a:t> and </a:t>
            </a:r>
            <a:r>
              <a:rPr lang="pl-PL" dirty="0" err="1"/>
              <a:t>irinotecan</a:t>
            </a:r>
            <a:r>
              <a:rPr lang="pl-PL" dirty="0"/>
              <a:t> (ED),</a:t>
            </a:r>
          </a:p>
          <a:p>
            <a:r>
              <a:rPr lang="pl-PL" dirty="0" err="1"/>
              <a:t>carboplatin</a:t>
            </a:r>
            <a:r>
              <a:rPr lang="pl-PL" dirty="0"/>
              <a:t> and </a:t>
            </a:r>
            <a:r>
              <a:rPr lang="pl-PL" dirty="0" err="1"/>
              <a:t>irinotecan</a:t>
            </a:r>
            <a:r>
              <a:rPr lang="pl-PL" dirty="0"/>
              <a:t> (ED).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12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Radiotherapy</a:t>
            </a:r>
            <a:r>
              <a:rPr lang="pl-PL" dirty="0" smtClean="0"/>
              <a:t> – small </a:t>
            </a:r>
            <a:r>
              <a:rPr lang="pl-PL" dirty="0" err="1" smtClean="0"/>
              <a:t>cell</a:t>
            </a:r>
            <a:r>
              <a:rPr lang="pl-PL" dirty="0" smtClean="0"/>
              <a:t> </a:t>
            </a:r>
            <a:r>
              <a:rPr lang="pl-PL" dirty="0" err="1" smtClean="0"/>
              <a:t>lung</a:t>
            </a:r>
            <a:r>
              <a:rPr lang="pl-PL" dirty="0" smtClean="0"/>
              <a:t> </a:t>
            </a:r>
            <a:r>
              <a:rPr lang="pl-PL" dirty="0" err="1" smtClean="0"/>
              <a:t>cancer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 err="1" smtClean="0"/>
              <a:t>Radiotherapy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often</a:t>
            </a:r>
            <a:r>
              <a:rPr lang="pl-PL" dirty="0" smtClean="0"/>
              <a:t> </a:t>
            </a:r>
            <a:r>
              <a:rPr lang="pl-PL" dirty="0" err="1" smtClean="0"/>
              <a:t>used</a:t>
            </a:r>
            <a:r>
              <a:rPr lang="pl-PL" dirty="0" smtClean="0"/>
              <a:t> for the </a:t>
            </a:r>
            <a:r>
              <a:rPr lang="pl-PL" dirty="0" err="1" smtClean="0"/>
              <a:t>treatment</a:t>
            </a:r>
            <a:r>
              <a:rPr lang="pl-PL" dirty="0" smtClean="0"/>
              <a:t> od SCLC:</a:t>
            </a:r>
          </a:p>
          <a:p>
            <a:r>
              <a:rPr lang="pl-PL" dirty="0" err="1" smtClean="0"/>
              <a:t>Thoracic</a:t>
            </a:r>
            <a:r>
              <a:rPr lang="pl-PL" dirty="0" smtClean="0"/>
              <a:t> </a:t>
            </a:r>
            <a:r>
              <a:rPr lang="pl-PL" dirty="0" err="1" smtClean="0"/>
              <a:t>radiotherapy</a:t>
            </a:r>
            <a:r>
              <a:rPr lang="pl-PL" dirty="0" smtClean="0"/>
              <a:t> with </a:t>
            </a:r>
            <a:r>
              <a:rPr lang="pl-PL" dirty="0" err="1" smtClean="0"/>
              <a:t>concurrent</a:t>
            </a:r>
            <a:r>
              <a:rPr lang="pl-PL" dirty="0" smtClean="0"/>
              <a:t> </a:t>
            </a:r>
            <a:r>
              <a:rPr lang="pl-PL" dirty="0" err="1" smtClean="0"/>
              <a:t>chemotherapy</a:t>
            </a:r>
            <a:r>
              <a:rPr lang="pl-PL" dirty="0" smtClean="0"/>
              <a:t> in LD (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sequential</a:t>
            </a:r>
            <a:r>
              <a:rPr lang="pl-PL" dirty="0" smtClean="0"/>
              <a:t> 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chemotherapy</a:t>
            </a:r>
            <a:r>
              <a:rPr lang="pl-PL" dirty="0" smtClean="0"/>
              <a:t>) as </a:t>
            </a:r>
            <a:r>
              <a:rPr lang="pl-PL" dirty="0" err="1" smtClean="0"/>
              <a:t>radical</a:t>
            </a:r>
            <a:r>
              <a:rPr lang="pl-PL" dirty="0" smtClean="0"/>
              <a:t> </a:t>
            </a:r>
            <a:r>
              <a:rPr lang="pl-PL" dirty="0" err="1" smtClean="0"/>
              <a:t>treatment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Thoracic</a:t>
            </a:r>
            <a:r>
              <a:rPr lang="pl-PL" dirty="0" smtClean="0"/>
              <a:t> </a:t>
            </a:r>
            <a:r>
              <a:rPr lang="pl-PL" dirty="0" err="1" smtClean="0"/>
              <a:t>radiotherapy</a:t>
            </a:r>
            <a:r>
              <a:rPr lang="pl-PL" dirty="0" smtClean="0"/>
              <a:t> 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chemotherapy</a:t>
            </a:r>
            <a:r>
              <a:rPr lang="pl-PL" dirty="0" smtClean="0"/>
              <a:t> in ED – </a:t>
            </a:r>
            <a:r>
              <a:rPr lang="pl-PL" dirty="0" err="1" smtClean="0"/>
              <a:t>consolidative</a:t>
            </a:r>
            <a:r>
              <a:rPr lang="pl-PL" dirty="0" smtClean="0"/>
              <a:t> </a:t>
            </a:r>
            <a:r>
              <a:rPr lang="pl-PL" dirty="0" err="1" smtClean="0"/>
              <a:t>treatment</a:t>
            </a:r>
            <a:r>
              <a:rPr lang="pl-PL" dirty="0" smtClean="0"/>
              <a:t> for </a:t>
            </a:r>
            <a:r>
              <a:rPr lang="pl-PL" dirty="0" err="1" smtClean="0"/>
              <a:t>selected</a:t>
            </a:r>
            <a:r>
              <a:rPr lang="pl-PL" dirty="0" smtClean="0"/>
              <a:t> </a:t>
            </a:r>
            <a:r>
              <a:rPr lang="pl-PL" dirty="0" err="1" smtClean="0"/>
              <a:t>patients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Prophylactic</a:t>
            </a:r>
            <a:r>
              <a:rPr lang="pl-PL" dirty="0" smtClean="0"/>
              <a:t> </a:t>
            </a:r>
            <a:r>
              <a:rPr lang="pl-PL" dirty="0" err="1" smtClean="0"/>
              <a:t>cranial</a:t>
            </a:r>
            <a:r>
              <a:rPr lang="pl-PL" dirty="0" smtClean="0"/>
              <a:t> </a:t>
            </a:r>
            <a:r>
              <a:rPr lang="pl-PL" dirty="0" err="1" smtClean="0"/>
              <a:t>irradiation</a:t>
            </a:r>
            <a:r>
              <a:rPr lang="pl-PL" dirty="0" smtClean="0"/>
              <a:t> (PCI) – </a:t>
            </a:r>
            <a:r>
              <a:rPr lang="pl-PL" dirty="0"/>
              <a:t>i</a:t>
            </a:r>
            <a:r>
              <a:rPr lang="pl-PL" dirty="0" smtClean="0"/>
              <a:t>n </a:t>
            </a:r>
            <a:r>
              <a:rPr lang="pl-PL" dirty="0" err="1" smtClean="0"/>
              <a:t>patients</a:t>
            </a:r>
            <a:r>
              <a:rPr lang="pl-PL" dirty="0" smtClean="0"/>
              <a:t> with LD </a:t>
            </a:r>
            <a:r>
              <a:rPr lang="pl-PL" dirty="0" err="1" smtClean="0"/>
              <a:t>who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a </a:t>
            </a:r>
            <a:r>
              <a:rPr lang="pl-PL" dirty="0" err="1" smtClean="0"/>
              <a:t>good</a:t>
            </a:r>
            <a:r>
              <a:rPr lang="pl-PL" dirty="0" smtClean="0"/>
              <a:t> </a:t>
            </a:r>
            <a:r>
              <a:rPr lang="pl-PL" dirty="0" err="1" smtClean="0"/>
              <a:t>response</a:t>
            </a:r>
            <a:r>
              <a:rPr lang="pl-PL" dirty="0" smtClean="0"/>
              <a:t> to </a:t>
            </a:r>
            <a:r>
              <a:rPr lang="pl-PL" dirty="0" err="1" smtClean="0"/>
              <a:t>initial</a:t>
            </a:r>
            <a:r>
              <a:rPr lang="pl-PL" dirty="0" smtClean="0"/>
              <a:t> </a:t>
            </a:r>
            <a:r>
              <a:rPr lang="pl-PL" dirty="0" err="1" smtClean="0"/>
              <a:t>therapy</a:t>
            </a:r>
            <a:r>
              <a:rPr lang="pl-PL" dirty="0" smtClean="0"/>
              <a:t> and in </a:t>
            </a:r>
            <a:r>
              <a:rPr lang="pl-PL" dirty="0" err="1" smtClean="0"/>
              <a:t>patients</a:t>
            </a:r>
            <a:r>
              <a:rPr lang="pl-PL" dirty="0" smtClean="0"/>
              <a:t> with ED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has</a:t>
            </a:r>
            <a:r>
              <a:rPr lang="pl-PL" dirty="0" smtClean="0"/>
              <a:t> </a:t>
            </a:r>
            <a:r>
              <a:rPr lang="pl-PL" dirty="0" err="1" smtClean="0"/>
              <a:t>responded</a:t>
            </a:r>
            <a:r>
              <a:rPr lang="pl-PL" dirty="0" smtClean="0"/>
              <a:t> to </a:t>
            </a:r>
            <a:r>
              <a:rPr lang="pl-PL" dirty="0" err="1" smtClean="0"/>
              <a:t>systemic</a:t>
            </a:r>
            <a:r>
              <a:rPr lang="pl-PL" dirty="0" smtClean="0"/>
              <a:t> </a:t>
            </a:r>
            <a:r>
              <a:rPr lang="pl-PL" dirty="0" err="1" smtClean="0"/>
              <a:t>therapy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Whole</a:t>
            </a:r>
            <a:r>
              <a:rPr lang="pl-PL" dirty="0" smtClean="0"/>
              <a:t> </a:t>
            </a:r>
            <a:r>
              <a:rPr lang="pl-PL" dirty="0" err="1" smtClean="0"/>
              <a:t>brain</a:t>
            </a:r>
            <a:r>
              <a:rPr lang="pl-PL" dirty="0" smtClean="0"/>
              <a:t> </a:t>
            </a:r>
            <a:r>
              <a:rPr lang="pl-PL" dirty="0" err="1" smtClean="0"/>
              <a:t>radiation</a:t>
            </a:r>
            <a:r>
              <a:rPr lang="pl-PL" dirty="0" smtClean="0"/>
              <a:t> </a:t>
            </a:r>
            <a:r>
              <a:rPr lang="pl-PL" dirty="0" err="1" smtClean="0"/>
              <a:t>therapy</a:t>
            </a:r>
            <a:r>
              <a:rPr lang="pl-PL" dirty="0" smtClean="0"/>
              <a:t> (WBRT) – for </a:t>
            </a:r>
            <a:r>
              <a:rPr lang="pl-PL" dirty="0" err="1" smtClean="0"/>
              <a:t>brain</a:t>
            </a:r>
            <a:r>
              <a:rPr lang="pl-PL" dirty="0" smtClean="0"/>
              <a:t> </a:t>
            </a:r>
            <a:r>
              <a:rPr lang="pl-PL" dirty="0" err="1" smtClean="0"/>
              <a:t>metastases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Palliative</a:t>
            </a:r>
            <a:r>
              <a:rPr lang="pl-PL" dirty="0" smtClean="0"/>
              <a:t> </a:t>
            </a:r>
            <a:r>
              <a:rPr lang="pl-PL" dirty="0" err="1" smtClean="0"/>
              <a:t>treatment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35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Whole</a:t>
            </a:r>
            <a:r>
              <a:rPr lang="pl-PL" dirty="0" smtClean="0"/>
              <a:t> </a:t>
            </a:r>
            <a:r>
              <a:rPr lang="pl-PL" dirty="0" err="1" smtClean="0"/>
              <a:t>brain</a:t>
            </a:r>
            <a:r>
              <a:rPr lang="pl-PL" dirty="0" smtClean="0"/>
              <a:t> </a:t>
            </a:r>
            <a:r>
              <a:rPr lang="pl-PL" dirty="0" err="1" smtClean="0"/>
              <a:t>radiation</a:t>
            </a:r>
            <a:r>
              <a:rPr lang="pl-PL" dirty="0" smtClean="0"/>
              <a:t> </a:t>
            </a:r>
            <a:r>
              <a:rPr lang="pl-PL" dirty="0" err="1" smtClean="0"/>
              <a:t>therapy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988" y="1333500"/>
            <a:ext cx="488802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98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Summary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err="1" smtClean="0"/>
              <a:t>Lung</a:t>
            </a:r>
            <a:r>
              <a:rPr lang="pl-PL" dirty="0" smtClean="0"/>
              <a:t> </a:t>
            </a:r>
            <a:r>
              <a:rPr lang="pl-PL" dirty="0" err="1" smtClean="0"/>
              <a:t>cancer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very</a:t>
            </a:r>
            <a:r>
              <a:rPr lang="pl-PL" dirty="0" smtClean="0"/>
              <a:t> </a:t>
            </a:r>
            <a:r>
              <a:rPr lang="pl-PL" dirty="0" err="1" smtClean="0"/>
              <a:t>common</a:t>
            </a:r>
            <a:r>
              <a:rPr lang="pl-PL" dirty="0" smtClean="0"/>
              <a:t> and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the </a:t>
            </a:r>
            <a:r>
              <a:rPr lang="pl-PL" dirty="0" err="1" smtClean="0"/>
              <a:t>leading</a:t>
            </a:r>
            <a:r>
              <a:rPr lang="pl-PL" dirty="0" smtClean="0"/>
              <a:t> </a:t>
            </a:r>
            <a:r>
              <a:rPr lang="pl-PL" dirty="0" err="1" smtClean="0"/>
              <a:t>cause</a:t>
            </a:r>
            <a:r>
              <a:rPr lang="pl-PL" dirty="0" smtClean="0"/>
              <a:t> of </a:t>
            </a:r>
            <a:r>
              <a:rPr lang="pl-PL" dirty="0" err="1" smtClean="0"/>
              <a:t>cancer</a:t>
            </a:r>
            <a:r>
              <a:rPr lang="pl-PL" dirty="0" smtClean="0"/>
              <a:t> </a:t>
            </a:r>
            <a:r>
              <a:rPr lang="pl-PL" dirty="0" err="1" smtClean="0"/>
              <a:t>deaths</a:t>
            </a:r>
            <a:r>
              <a:rPr lang="pl-PL" dirty="0" smtClean="0"/>
              <a:t>. </a:t>
            </a:r>
          </a:p>
          <a:p>
            <a:pPr marL="0" indent="0">
              <a:buNone/>
            </a:pPr>
            <a:r>
              <a:rPr lang="pl-PL" dirty="0" err="1" smtClean="0"/>
              <a:t>Symptoms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nonspecific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dirty="0" smtClean="0"/>
              <a:t>The most </a:t>
            </a:r>
            <a:r>
              <a:rPr lang="pl-PL" dirty="0" err="1" smtClean="0"/>
              <a:t>important</a:t>
            </a:r>
            <a:r>
              <a:rPr lang="pl-PL" dirty="0" smtClean="0"/>
              <a:t> </a:t>
            </a:r>
            <a:r>
              <a:rPr lang="pl-PL" dirty="0" err="1" smtClean="0"/>
              <a:t>risk</a:t>
            </a:r>
            <a:r>
              <a:rPr lang="pl-PL" dirty="0" smtClean="0"/>
              <a:t> </a:t>
            </a:r>
            <a:r>
              <a:rPr lang="pl-PL" dirty="0" err="1" smtClean="0"/>
              <a:t>factor</a:t>
            </a:r>
            <a:r>
              <a:rPr lang="pl-PL" dirty="0" smtClean="0"/>
              <a:t> in smoking </a:t>
            </a:r>
            <a:r>
              <a:rPr lang="pl-PL" dirty="0" err="1" smtClean="0"/>
              <a:t>tabacco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different</a:t>
            </a:r>
            <a:r>
              <a:rPr lang="pl-PL" dirty="0" smtClean="0"/>
              <a:t> </a:t>
            </a:r>
            <a:r>
              <a:rPr lang="pl-PL" dirty="0" err="1" smtClean="0"/>
              <a:t>types</a:t>
            </a:r>
            <a:r>
              <a:rPr lang="pl-PL" dirty="0" smtClean="0"/>
              <a:t> of </a:t>
            </a:r>
            <a:r>
              <a:rPr lang="pl-PL" dirty="0" err="1" smtClean="0"/>
              <a:t>lung</a:t>
            </a:r>
            <a:r>
              <a:rPr lang="pl-PL" dirty="0" smtClean="0"/>
              <a:t> </a:t>
            </a:r>
            <a:r>
              <a:rPr lang="pl-PL" dirty="0" err="1" smtClean="0"/>
              <a:t>cancer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non small </a:t>
            </a:r>
            <a:r>
              <a:rPr lang="pl-PL" dirty="0" err="1" smtClean="0"/>
              <a:t>cell</a:t>
            </a:r>
            <a:r>
              <a:rPr lang="pl-PL" dirty="0" smtClean="0"/>
              <a:t> </a:t>
            </a:r>
            <a:r>
              <a:rPr lang="pl-PL" dirty="0" err="1" smtClean="0"/>
              <a:t>lung</a:t>
            </a:r>
            <a:r>
              <a:rPr lang="pl-PL" dirty="0" smtClean="0"/>
              <a:t> </a:t>
            </a:r>
            <a:r>
              <a:rPr lang="pl-PL" dirty="0" err="1" smtClean="0"/>
              <a:t>cancer</a:t>
            </a:r>
            <a:r>
              <a:rPr lang="pl-PL" dirty="0" smtClean="0"/>
              <a:t> (NSCLC) and small </a:t>
            </a:r>
            <a:r>
              <a:rPr lang="pl-PL" dirty="0" err="1" smtClean="0"/>
              <a:t>cell</a:t>
            </a:r>
            <a:r>
              <a:rPr lang="pl-PL" dirty="0" smtClean="0"/>
              <a:t> </a:t>
            </a:r>
            <a:r>
              <a:rPr lang="pl-PL" dirty="0" err="1" smtClean="0"/>
              <a:t>lung</a:t>
            </a:r>
            <a:r>
              <a:rPr lang="pl-PL" dirty="0" smtClean="0"/>
              <a:t> </a:t>
            </a:r>
            <a:r>
              <a:rPr lang="pl-PL" dirty="0" err="1" smtClean="0"/>
              <a:t>cancer</a:t>
            </a:r>
            <a:r>
              <a:rPr lang="pl-PL" dirty="0" smtClean="0"/>
              <a:t> (SCLC).</a:t>
            </a:r>
          </a:p>
          <a:p>
            <a:pPr marL="0" indent="0">
              <a:buNone/>
            </a:pPr>
            <a:r>
              <a:rPr lang="pl-PL" dirty="0" err="1" smtClean="0"/>
              <a:t>Treatment</a:t>
            </a:r>
            <a:r>
              <a:rPr lang="pl-PL" dirty="0" smtClean="0"/>
              <a:t> </a:t>
            </a:r>
            <a:r>
              <a:rPr lang="pl-PL" dirty="0" err="1" smtClean="0"/>
              <a:t>may</a:t>
            </a:r>
            <a:r>
              <a:rPr lang="pl-PL" dirty="0" smtClean="0"/>
              <a:t> </a:t>
            </a:r>
            <a:r>
              <a:rPr lang="pl-PL" dirty="0" err="1" smtClean="0"/>
              <a:t>include</a:t>
            </a:r>
            <a:r>
              <a:rPr lang="pl-PL" dirty="0" smtClean="0"/>
              <a:t> </a:t>
            </a:r>
            <a:r>
              <a:rPr lang="pl-PL" dirty="0" err="1" smtClean="0"/>
              <a:t>surgery</a:t>
            </a:r>
            <a:r>
              <a:rPr lang="pl-PL" dirty="0" smtClean="0"/>
              <a:t>, </a:t>
            </a:r>
            <a:r>
              <a:rPr lang="pl-PL" dirty="0" err="1" smtClean="0"/>
              <a:t>chemotherapy</a:t>
            </a:r>
            <a:r>
              <a:rPr lang="pl-PL" dirty="0" smtClean="0"/>
              <a:t>, </a:t>
            </a:r>
            <a:r>
              <a:rPr lang="pl-PL" dirty="0" err="1" smtClean="0"/>
              <a:t>radiotherapy</a:t>
            </a:r>
            <a:r>
              <a:rPr lang="pl-PL" dirty="0" smtClean="0"/>
              <a:t>, </a:t>
            </a:r>
            <a:r>
              <a:rPr lang="pl-PL" dirty="0" err="1" smtClean="0"/>
              <a:t>targeted</a:t>
            </a:r>
            <a:r>
              <a:rPr lang="pl-PL" dirty="0" smtClean="0"/>
              <a:t> </a:t>
            </a:r>
            <a:r>
              <a:rPr lang="pl-PL" dirty="0" err="1" smtClean="0"/>
              <a:t>therapies</a:t>
            </a:r>
            <a:r>
              <a:rPr lang="pl-PL" dirty="0" smtClean="0"/>
              <a:t> and </a:t>
            </a:r>
            <a:r>
              <a:rPr lang="pl-PL" dirty="0" err="1" smtClean="0"/>
              <a:t>best</a:t>
            </a:r>
            <a:r>
              <a:rPr lang="pl-PL" dirty="0" smtClean="0"/>
              <a:t> </a:t>
            </a:r>
            <a:r>
              <a:rPr lang="pl-PL" dirty="0" err="1" smtClean="0"/>
              <a:t>supportive</a:t>
            </a:r>
            <a:r>
              <a:rPr lang="pl-PL" dirty="0" smtClean="0"/>
              <a:t> </a:t>
            </a:r>
            <a:r>
              <a:rPr lang="pl-PL" dirty="0" err="1" smtClean="0"/>
              <a:t>care</a:t>
            </a:r>
            <a:r>
              <a:rPr lang="pl-PL" dirty="0" smtClean="0"/>
              <a:t> </a:t>
            </a:r>
            <a:r>
              <a:rPr lang="pl-PL" dirty="0" err="1" smtClean="0"/>
              <a:t>depending</a:t>
            </a:r>
            <a:r>
              <a:rPr lang="pl-PL" dirty="0" smtClean="0"/>
              <a:t> on </a:t>
            </a:r>
            <a:r>
              <a:rPr lang="pl-PL" dirty="0" err="1" smtClean="0"/>
              <a:t>cancer</a:t>
            </a:r>
            <a:r>
              <a:rPr lang="pl-PL" dirty="0" smtClean="0"/>
              <a:t> </a:t>
            </a:r>
            <a:r>
              <a:rPr lang="pl-PL" dirty="0" err="1" smtClean="0"/>
              <a:t>type</a:t>
            </a:r>
            <a:r>
              <a:rPr lang="pl-PL" dirty="0" smtClean="0"/>
              <a:t>, </a:t>
            </a:r>
            <a:r>
              <a:rPr lang="pl-PL" dirty="0" err="1" smtClean="0"/>
              <a:t>disease</a:t>
            </a:r>
            <a:r>
              <a:rPr lang="pl-PL" dirty="0" smtClean="0"/>
              <a:t> </a:t>
            </a:r>
            <a:r>
              <a:rPr lang="pl-PL" dirty="0" err="1" smtClean="0"/>
              <a:t>stage</a:t>
            </a:r>
            <a:r>
              <a:rPr lang="pl-PL" dirty="0" smtClean="0"/>
              <a:t>, </a:t>
            </a:r>
            <a:r>
              <a:rPr lang="pl-PL" dirty="0" err="1" smtClean="0"/>
              <a:t>patient’s</a:t>
            </a:r>
            <a:r>
              <a:rPr lang="pl-PL" dirty="0" smtClean="0"/>
              <a:t> performance status and </a:t>
            </a:r>
            <a:r>
              <a:rPr lang="pl-PL" dirty="0" err="1" smtClean="0"/>
              <a:t>other</a:t>
            </a:r>
            <a:r>
              <a:rPr lang="pl-PL" dirty="0" smtClean="0"/>
              <a:t> </a:t>
            </a:r>
            <a:r>
              <a:rPr lang="pl-PL" dirty="0" err="1" smtClean="0"/>
              <a:t>factors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86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Literature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i="1" dirty="0" smtClean="0"/>
              <a:t>Kordek R.</a:t>
            </a:r>
            <a:r>
              <a:rPr lang="pl-PL" dirty="0" smtClean="0"/>
              <a:t>: Onkologia. Podręcznik dla studentów i lekarzy, wydanie trzecie. Via </a:t>
            </a:r>
            <a:r>
              <a:rPr lang="pl-PL" dirty="0" err="1" smtClean="0"/>
              <a:t>Medica</a:t>
            </a:r>
            <a:r>
              <a:rPr lang="pl-PL" dirty="0" smtClean="0"/>
              <a:t>, Gdańsk 2007.</a:t>
            </a:r>
          </a:p>
          <a:p>
            <a:r>
              <a:rPr lang="pl-PL" i="1" dirty="0" smtClean="0"/>
              <a:t>Hansen E., </a:t>
            </a:r>
            <a:r>
              <a:rPr lang="pl-PL" i="1" dirty="0" err="1" smtClean="0"/>
              <a:t>Roach</a:t>
            </a:r>
            <a:r>
              <a:rPr lang="pl-PL" i="1" dirty="0" smtClean="0"/>
              <a:t> III M</a:t>
            </a:r>
            <a:r>
              <a:rPr lang="pl-PL" dirty="0" smtClean="0"/>
              <a:t>.: </a:t>
            </a:r>
            <a:r>
              <a:rPr lang="pl-PL" dirty="0" err="1" smtClean="0"/>
              <a:t>Handbook</a:t>
            </a:r>
            <a:r>
              <a:rPr lang="pl-PL" dirty="0" smtClean="0"/>
              <a:t> of </a:t>
            </a:r>
            <a:r>
              <a:rPr lang="pl-PL" dirty="0" err="1" smtClean="0"/>
              <a:t>Evidence-Based</a:t>
            </a:r>
            <a:r>
              <a:rPr lang="pl-PL" dirty="0" smtClean="0"/>
              <a:t> </a:t>
            </a:r>
            <a:r>
              <a:rPr lang="pl-PL" dirty="0" err="1" smtClean="0"/>
              <a:t>Radiatiom</a:t>
            </a:r>
            <a:r>
              <a:rPr lang="pl-PL" dirty="0" smtClean="0"/>
              <a:t> </a:t>
            </a:r>
            <a:r>
              <a:rPr lang="pl-PL" dirty="0" err="1" smtClean="0"/>
              <a:t>Oncology</a:t>
            </a:r>
            <a:r>
              <a:rPr lang="pl-PL" dirty="0" smtClean="0"/>
              <a:t>, </a:t>
            </a:r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edition</a:t>
            </a:r>
            <a:r>
              <a:rPr lang="pl-PL" dirty="0" smtClean="0"/>
              <a:t>, Springer 2010.</a:t>
            </a:r>
          </a:p>
          <a:p>
            <a:r>
              <a:rPr lang="pl-PL" i="1" dirty="0" smtClean="0"/>
              <a:t>Krzakowski M., </a:t>
            </a:r>
            <a:r>
              <a:rPr lang="pl-PL" i="1" dirty="0" err="1" smtClean="0"/>
              <a:t>Jassem</a:t>
            </a:r>
            <a:r>
              <a:rPr lang="pl-PL" i="1" dirty="0" smtClean="0"/>
              <a:t> J</a:t>
            </a:r>
            <a:r>
              <a:rPr lang="pl-PL" dirty="0" smtClean="0"/>
              <a:t>.: Nowotwory płuca i opłucnej oraz śródpiersia, w Onkologia w Praktyce Klinicznej - Zalecenia postępowania diagnostyczno-terapeutycznego w nowotworach złośliwych 2013 rok, tom I, Via </a:t>
            </a:r>
            <a:r>
              <a:rPr lang="pl-PL" dirty="0" err="1" smtClean="0"/>
              <a:t>Mecica</a:t>
            </a:r>
            <a:r>
              <a:rPr lang="pl-PL" dirty="0" smtClean="0"/>
              <a:t>, Gdańsk 2013.</a:t>
            </a:r>
          </a:p>
          <a:p>
            <a:r>
              <a:rPr lang="pl-PL" dirty="0" err="1"/>
              <a:t>National</a:t>
            </a:r>
            <a:r>
              <a:rPr lang="pl-PL" dirty="0"/>
              <a:t> Comprehensive </a:t>
            </a:r>
            <a:r>
              <a:rPr lang="pl-PL" dirty="0" err="1"/>
              <a:t>Cancer</a:t>
            </a:r>
            <a:r>
              <a:rPr lang="pl-PL" dirty="0"/>
              <a:t> </a:t>
            </a:r>
            <a:r>
              <a:rPr lang="pl-PL" dirty="0" smtClean="0"/>
              <a:t>Network, NCCN </a:t>
            </a:r>
            <a:r>
              <a:rPr lang="pl-PL" dirty="0" err="1" smtClean="0"/>
              <a:t>Guidelines</a:t>
            </a:r>
            <a:r>
              <a:rPr lang="pl-PL" dirty="0" smtClean="0"/>
              <a:t> for </a:t>
            </a:r>
            <a:r>
              <a:rPr lang="pl-PL" dirty="0" err="1" smtClean="0"/>
              <a:t>treatment</a:t>
            </a:r>
            <a:r>
              <a:rPr lang="pl-PL" dirty="0" smtClean="0"/>
              <a:t> of </a:t>
            </a:r>
            <a:r>
              <a:rPr lang="pl-PL" dirty="0" err="1" smtClean="0"/>
              <a:t>cancer</a:t>
            </a:r>
            <a:r>
              <a:rPr lang="pl-PL" dirty="0" smtClean="0"/>
              <a:t> by </a:t>
            </a:r>
            <a:r>
              <a:rPr lang="pl-PL" dirty="0" err="1" smtClean="0"/>
              <a:t>site</a:t>
            </a:r>
            <a:r>
              <a:rPr lang="pl-PL" dirty="0" smtClean="0"/>
              <a:t>, Non-small </a:t>
            </a:r>
            <a:r>
              <a:rPr lang="pl-PL" dirty="0" err="1" smtClean="0"/>
              <a:t>lung</a:t>
            </a:r>
            <a:r>
              <a:rPr lang="pl-PL" dirty="0" smtClean="0"/>
              <a:t> </a:t>
            </a:r>
            <a:r>
              <a:rPr lang="pl-PL" dirty="0" err="1" smtClean="0"/>
              <a:t>cancer</a:t>
            </a:r>
            <a:r>
              <a:rPr lang="pl-PL" dirty="0" smtClean="0"/>
              <a:t> and Small </a:t>
            </a:r>
            <a:r>
              <a:rPr lang="pl-PL" dirty="0" err="1" smtClean="0"/>
              <a:t>call</a:t>
            </a:r>
            <a:r>
              <a:rPr lang="pl-PL" dirty="0" smtClean="0"/>
              <a:t> </a:t>
            </a:r>
            <a:r>
              <a:rPr lang="pl-PL" dirty="0" err="1" smtClean="0"/>
              <a:t>lung</a:t>
            </a:r>
            <a:r>
              <a:rPr lang="pl-PL" dirty="0" smtClean="0"/>
              <a:t> </a:t>
            </a:r>
            <a:r>
              <a:rPr lang="pl-PL" dirty="0" err="1" smtClean="0"/>
              <a:t>cancer</a:t>
            </a:r>
            <a:r>
              <a:rPr lang="pl-PL" dirty="0"/>
              <a:t> </a:t>
            </a:r>
            <a:r>
              <a:rPr lang="pl-PL" dirty="0" smtClean="0"/>
              <a:t>– </a:t>
            </a:r>
            <a:r>
              <a:rPr lang="pl-PL" dirty="0" err="1" smtClean="0"/>
              <a:t>access</a:t>
            </a:r>
            <a:r>
              <a:rPr lang="pl-PL" dirty="0" smtClean="0"/>
              <a:t> from 29.09.2016.</a:t>
            </a:r>
          </a:p>
          <a:p>
            <a:r>
              <a:rPr lang="pl-PL" i="1" dirty="0"/>
              <a:t>Wojciechowska Urszula, </a:t>
            </a:r>
            <a:r>
              <a:rPr lang="pl-PL" i="1" dirty="0" err="1"/>
              <a:t>Didkowska</a:t>
            </a:r>
            <a:r>
              <a:rPr lang="pl-PL" i="1" dirty="0"/>
              <a:t> Joanna</a:t>
            </a:r>
            <a:r>
              <a:rPr lang="pl-PL" dirty="0"/>
              <a:t>. Zachorowania i zgony na nowotwory złośliwe w Polsce. Krajowy Rejestr Nowotworów, Centrum Onkologii - Instytut im. Marii Skłodowskiej - Curie. Dostępne na stronie http://onkologia.org.pl/raporty/ dostęp z </a:t>
            </a:r>
            <a:r>
              <a:rPr lang="pl-PL" dirty="0" smtClean="0"/>
              <a:t>dnia 29.09.2016.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017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err="1"/>
              <a:t>Lung</a:t>
            </a:r>
            <a:r>
              <a:rPr lang="pl-PL" sz="3200" dirty="0"/>
              <a:t> </a:t>
            </a:r>
            <a:r>
              <a:rPr lang="pl-PL" sz="3200" dirty="0" err="1"/>
              <a:t>cancer</a:t>
            </a:r>
            <a:r>
              <a:rPr lang="pl-PL" sz="3200" dirty="0"/>
              <a:t> in Poland in </a:t>
            </a:r>
            <a:r>
              <a:rPr lang="pl-PL" sz="3200" dirty="0" smtClean="0"/>
              <a:t>2013 (</a:t>
            </a:r>
            <a:r>
              <a:rPr lang="pl-PL" sz="3200" dirty="0" err="1" smtClean="0"/>
              <a:t>women</a:t>
            </a:r>
            <a:r>
              <a:rPr lang="pl-PL" sz="3200" dirty="0" smtClean="0"/>
              <a:t>)</a:t>
            </a:r>
            <a:endParaRPr lang="pl-PL" sz="3200" dirty="0"/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816932"/>
              </p:ext>
            </p:extLst>
          </p:nvPr>
        </p:nvGraphicFramePr>
        <p:xfrm>
          <a:off x="457200" y="1333500"/>
          <a:ext cx="4038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Symbol zastępczy zawartości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64108438"/>
              </p:ext>
            </p:extLst>
          </p:nvPr>
        </p:nvGraphicFramePr>
        <p:xfrm>
          <a:off x="4648200" y="1333500"/>
          <a:ext cx="4038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96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Screening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err="1" smtClean="0"/>
              <a:t>Low-dose</a:t>
            </a:r>
            <a:r>
              <a:rPr lang="pl-PL" dirty="0" smtClean="0"/>
              <a:t> CT </a:t>
            </a:r>
            <a:r>
              <a:rPr lang="pl-PL" dirty="0" err="1" smtClean="0"/>
              <a:t>scans</a:t>
            </a:r>
            <a:r>
              <a:rPr lang="pl-PL" dirty="0" smtClean="0"/>
              <a:t> for high-</a:t>
            </a:r>
            <a:r>
              <a:rPr lang="pl-PL" dirty="0" err="1" smtClean="0"/>
              <a:t>risk</a:t>
            </a:r>
            <a:r>
              <a:rPr lang="pl-PL" dirty="0" smtClean="0"/>
              <a:t> </a:t>
            </a:r>
            <a:r>
              <a:rPr lang="pl-PL" dirty="0" err="1" smtClean="0"/>
              <a:t>group</a:t>
            </a:r>
            <a:r>
              <a:rPr lang="pl-PL" dirty="0" smtClean="0"/>
              <a:t>:</a:t>
            </a:r>
          </a:p>
          <a:p>
            <a:r>
              <a:rPr lang="pl-PL" dirty="0" err="1" smtClean="0"/>
              <a:t>Current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former</a:t>
            </a:r>
            <a:r>
              <a:rPr lang="pl-PL" dirty="0" smtClean="0"/>
              <a:t> </a:t>
            </a:r>
            <a:r>
              <a:rPr lang="pl-PL" dirty="0" err="1" smtClean="0"/>
              <a:t>smoker</a:t>
            </a:r>
            <a:r>
              <a:rPr lang="pl-PL" dirty="0" smtClean="0"/>
              <a:t> with a 30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pack-year</a:t>
            </a:r>
            <a:r>
              <a:rPr lang="pl-PL" dirty="0" smtClean="0"/>
              <a:t> smoking </a:t>
            </a:r>
            <a:r>
              <a:rPr lang="pl-PL" dirty="0" err="1" smtClean="0"/>
              <a:t>history</a:t>
            </a:r>
            <a:endParaRPr lang="pl-PL" dirty="0" smtClean="0"/>
          </a:p>
          <a:p>
            <a:r>
              <a:rPr lang="pl-PL" dirty="0" smtClean="0"/>
              <a:t>55-74 </a:t>
            </a:r>
            <a:r>
              <a:rPr lang="pl-PL" dirty="0" err="1" smtClean="0"/>
              <a:t>years</a:t>
            </a:r>
            <a:r>
              <a:rPr lang="pl-PL" dirty="0" smtClean="0"/>
              <a:t> of </a:t>
            </a:r>
            <a:r>
              <a:rPr lang="pl-PL" dirty="0" err="1" smtClean="0"/>
              <a:t>age</a:t>
            </a:r>
            <a:endParaRPr lang="pl-PL" dirty="0" smtClean="0"/>
          </a:p>
          <a:p>
            <a:r>
              <a:rPr lang="pl-PL" dirty="0" smtClean="0"/>
              <a:t>No </a:t>
            </a:r>
            <a:r>
              <a:rPr lang="pl-PL" dirty="0" err="1" smtClean="0"/>
              <a:t>evidence</a:t>
            </a:r>
            <a:r>
              <a:rPr lang="pl-PL" dirty="0" smtClean="0"/>
              <a:t> of </a:t>
            </a:r>
            <a:r>
              <a:rPr lang="pl-PL" dirty="0" err="1" smtClean="0"/>
              <a:t>lung</a:t>
            </a:r>
            <a:r>
              <a:rPr lang="pl-PL" dirty="0" smtClean="0"/>
              <a:t> </a:t>
            </a:r>
            <a:r>
              <a:rPr lang="pl-PL" dirty="0" err="1" smtClean="0"/>
              <a:t>cancer</a:t>
            </a:r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r>
              <a:rPr lang="pl-PL" dirty="0" err="1" smtClean="0"/>
              <a:t>Decreased</a:t>
            </a:r>
            <a:r>
              <a:rPr lang="pl-PL" dirty="0" smtClean="0"/>
              <a:t> the </a:t>
            </a:r>
            <a:r>
              <a:rPr lang="pl-PL" dirty="0" err="1" smtClean="0"/>
              <a:t>mortality</a:t>
            </a:r>
            <a:r>
              <a:rPr lang="pl-PL" dirty="0" smtClean="0"/>
              <a:t> </a:t>
            </a:r>
            <a:r>
              <a:rPr lang="pl-PL" dirty="0" err="1" smtClean="0"/>
              <a:t>rate</a:t>
            </a:r>
            <a:r>
              <a:rPr lang="pl-PL" dirty="0" smtClean="0"/>
              <a:t> from </a:t>
            </a:r>
            <a:r>
              <a:rPr lang="pl-PL" dirty="0" err="1" smtClean="0"/>
              <a:t>lung</a:t>
            </a:r>
            <a:r>
              <a:rPr lang="pl-PL" dirty="0" smtClean="0"/>
              <a:t> </a:t>
            </a:r>
            <a:r>
              <a:rPr lang="pl-PL" dirty="0" err="1" smtClean="0"/>
              <a:t>cancer</a:t>
            </a:r>
            <a:r>
              <a:rPr lang="pl-PL" smtClean="0"/>
              <a:t> by 20% (NLST).</a:t>
            </a:r>
            <a:endParaRPr lang="pl-PL" dirty="0" smtClean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12973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Symptoms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b="1" dirty="0" err="1" smtClean="0"/>
              <a:t>Cough</a:t>
            </a:r>
            <a:r>
              <a:rPr lang="pl-PL" b="1" dirty="0"/>
              <a:t>,</a:t>
            </a:r>
            <a:endParaRPr lang="pl-PL" b="1" dirty="0" smtClean="0"/>
          </a:p>
          <a:p>
            <a:r>
              <a:rPr lang="pl-PL" b="1" dirty="0" err="1" smtClean="0"/>
              <a:t>Dyspnoea</a:t>
            </a:r>
            <a:r>
              <a:rPr lang="pl-PL" b="1" dirty="0" smtClean="0"/>
              <a:t>,</a:t>
            </a:r>
          </a:p>
          <a:p>
            <a:r>
              <a:rPr lang="pl-PL" b="1" dirty="0" err="1" smtClean="0"/>
              <a:t>Chest</a:t>
            </a:r>
            <a:r>
              <a:rPr lang="pl-PL" b="1" dirty="0" smtClean="0"/>
              <a:t> </a:t>
            </a:r>
            <a:r>
              <a:rPr lang="pl-PL" b="1" dirty="0" err="1" smtClean="0"/>
              <a:t>pain</a:t>
            </a:r>
            <a:r>
              <a:rPr lang="pl-PL" b="1" dirty="0" smtClean="0"/>
              <a:t>,</a:t>
            </a:r>
          </a:p>
          <a:p>
            <a:r>
              <a:rPr lang="pl-PL" dirty="0" err="1" smtClean="0"/>
              <a:t>Hemoptysis</a:t>
            </a:r>
            <a:r>
              <a:rPr lang="pl-PL" dirty="0" smtClean="0"/>
              <a:t>,</a:t>
            </a:r>
            <a:endParaRPr lang="pl-PL" dirty="0"/>
          </a:p>
          <a:p>
            <a:r>
              <a:rPr lang="pl-PL" dirty="0" err="1" smtClean="0"/>
              <a:t>Hoarseness</a:t>
            </a:r>
            <a:r>
              <a:rPr lang="pl-PL" dirty="0" smtClean="0"/>
              <a:t>,</a:t>
            </a:r>
          </a:p>
          <a:p>
            <a:r>
              <a:rPr lang="pl-PL" dirty="0" smtClean="0"/>
              <a:t>Superior </a:t>
            </a:r>
            <a:r>
              <a:rPr lang="pl-PL" dirty="0" err="1"/>
              <a:t>vena</a:t>
            </a:r>
            <a:r>
              <a:rPr lang="pl-PL" dirty="0"/>
              <a:t> </a:t>
            </a:r>
            <a:r>
              <a:rPr lang="pl-PL" dirty="0" err="1"/>
              <a:t>cava</a:t>
            </a:r>
            <a:r>
              <a:rPr lang="pl-PL" dirty="0"/>
              <a:t> </a:t>
            </a:r>
            <a:r>
              <a:rPr lang="pl-PL" dirty="0" err="1" smtClean="0"/>
              <a:t>syndrome</a:t>
            </a:r>
            <a:r>
              <a:rPr lang="pl-PL" dirty="0" smtClean="0"/>
              <a:t>,</a:t>
            </a:r>
          </a:p>
          <a:p>
            <a:r>
              <a:rPr lang="pl-PL" dirty="0" err="1"/>
              <a:t>Horner's</a:t>
            </a:r>
            <a:r>
              <a:rPr lang="pl-PL" dirty="0"/>
              <a:t> </a:t>
            </a:r>
            <a:r>
              <a:rPr lang="pl-PL" dirty="0" err="1" smtClean="0"/>
              <a:t>syndrome</a:t>
            </a:r>
            <a:r>
              <a:rPr lang="pl-PL" dirty="0" smtClean="0"/>
              <a:t>,</a:t>
            </a:r>
          </a:p>
          <a:p>
            <a:r>
              <a:rPr lang="pl-PL" dirty="0" smtClean="0"/>
              <a:t>Superior </a:t>
            </a:r>
            <a:r>
              <a:rPr lang="pl-PL" dirty="0" err="1" smtClean="0"/>
              <a:t>sulcus</a:t>
            </a:r>
            <a:r>
              <a:rPr lang="pl-PL" dirty="0" smtClean="0"/>
              <a:t> tumor triad,</a:t>
            </a:r>
          </a:p>
          <a:p>
            <a:r>
              <a:rPr lang="pl-PL" dirty="0" err="1" smtClean="0"/>
              <a:t>Dysphagia</a:t>
            </a:r>
            <a:r>
              <a:rPr lang="pl-PL" dirty="0" smtClean="0"/>
              <a:t>,</a:t>
            </a:r>
          </a:p>
          <a:p>
            <a:r>
              <a:rPr lang="pl-PL" dirty="0" err="1" smtClean="0"/>
              <a:t>Pleural</a:t>
            </a:r>
            <a:r>
              <a:rPr lang="pl-PL" dirty="0" smtClean="0"/>
              <a:t> </a:t>
            </a:r>
            <a:r>
              <a:rPr lang="pl-PL" dirty="0" err="1" smtClean="0"/>
              <a:t>effusion</a:t>
            </a:r>
            <a:r>
              <a:rPr lang="pl-PL" dirty="0" smtClean="0"/>
              <a:t>,</a:t>
            </a:r>
          </a:p>
          <a:p>
            <a:r>
              <a:rPr lang="pl-PL" dirty="0" err="1" smtClean="0"/>
              <a:t>Shoulder</a:t>
            </a:r>
            <a:r>
              <a:rPr lang="pl-PL" dirty="0" smtClean="0"/>
              <a:t> </a:t>
            </a:r>
            <a:r>
              <a:rPr lang="pl-PL" dirty="0" err="1" smtClean="0"/>
              <a:t>pain</a:t>
            </a:r>
            <a:r>
              <a:rPr lang="pl-PL" dirty="0" smtClean="0"/>
              <a:t>,</a:t>
            </a:r>
          </a:p>
          <a:p>
            <a:r>
              <a:rPr lang="pl-PL" dirty="0" err="1" smtClean="0"/>
              <a:t>Postobstructive</a:t>
            </a:r>
            <a:r>
              <a:rPr lang="pl-PL" dirty="0" smtClean="0"/>
              <a:t> pneumonia.</a:t>
            </a:r>
            <a:endParaRPr lang="pl-PL" dirty="0"/>
          </a:p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b="1" dirty="0" err="1"/>
              <a:t>Weight</a:t>
            </a:r>
            <a:r>
              <a:rPr lang="pl-PL" b="1" dirty="0"/>
              <a:t> </a:t>
            </a:r>
            <a:r>
              <a:rPr lang="pl-PL" b="1" dirty="0" err="1"/>
              <a:t>loss</a:t>
            </a:r>
            <a:r>
              <a:rPr lang="pl-PL" b="1" dirty="0"/>
              <a:t>,</a:t>
            </a:r>
          </a:p>
          <a:p>
            <a:r>
              <a:rPr lang="pl-PL" dirty="0" err="1" smtClean="0"/>
              <a:t>Weakness</a:t>
            </a:r>
            <a:r>
              <a:rPr lang="pl-PL" dirty="0" smtClean="0"/>
              <a:t>,</a:t>
            </a:r>
            <a:endParaRPr lang="pl-PL" dirty="0"/>
          </a:p>
          <a:p>
            <a:r>
              <a:rPr lang="pl-PL" dirty="0" err="1" smtClean="0"/>
              <a:t>Arthralgia</a:t>
            </a:r>
            <a:r>
              <a:rPr lang="pl-PL" dirty="0" smtClean="0"/>
              <a:t>,</a:t>
            </a:r>
          </a:p>
          <a:p>
            <a:r>
              <a:rPr lang="pl-PL" dirty="0" err="1" smtClean="0"/>
              <a:t>Increased</a:t>
            </a:r>
            <a:r>
              <a:rPr lang="pl-PL" dirty="0" smtClean="0"/>
              <a:t> </a:t>
            </a:r>
            <a:r>
              <a:rPr lang="pl-PL" dirty="0" smtClean="0"/>
              <a:t>body </a:t>
            </a:r>
            <a:r>
              <a:rPr lang="pl-PL" dirty="0" err="1" smtClean="0"/>
              <a:t>temperature</a:t>
            </a:r>
            <a:r>
              <a:rPr lang="pl-PL" dirty="0" smtClean="0"/>
              <a:t>,</a:t>
            </a:r>
          </a:p>
          <a:p>
            <a:r>
              <a:rPr lang="pl-PL" dirty="0" err="1" smtClean="0"/>
              <a:t>Paresthesia</a:t>
            </a:r>
            <a:r>
              <a:rPr lang="pl-PL" dirty="0" smtClean="0"/>
              <a:t>,</a:t>
            </a:r>
          </a:p>
          <a:p>
            <a:r>
              <a:rPr lang="pl-PL" dirty="0" err="1" smtClean="0"/>
              <a:t>Thrombosis</a:t>
            </a:r>
            <a:r>
              <a:rPr lang="pl-PL" dirty="0" smtClean="0"/>
              <a:t>,</a:t>
            </a:r>
          </a:p>
          <a:p>
            <a:r>
              <a:rPr lang="pl-PL" dirty="0" err="1" smtClean="0"/>
              <a:t>Paraneoplastic</a:t>
            </a:r>
            <a:r>
              <a:rPr lang="pl-PL" dirty="0" smtClean="0"/>
              <a:t> </a:t>
            </a:r>
            <a:r>
              <a:rPr lang="pl-PL" dirty="0" err="1" smtClean="0"/>
              <a:t>syndromes</a:t>
            </a:r>
            <a:r>
              <a:rPr lang="pl-PL" dirty="0" smtClean="0"/>
              <a:t> (</a:t>
            </a:r>
            <a:r>
              <a:rPr lang="pl-PL" dirty="0" err="1" smtClean="0"/>
              <a:t>hypercalcemia</a:t>
            </a:r>
            <a:r>
              <a:rPr lang="pl-PL" dirty="0" smtClean="0"/>
              <a:t>, </a:t>
            </a:r>
            <a:r>
              <a:rPr lang="pl-PL" dirty="0" err="1" smtClean="0"/>
              <a:t>hypertrophic</a:t>
            </a:r>
            <a:r>
              <a:rPr lang="pl-PL" dirty="0" smtClean="0"/>
              <a:t> </a:t>
            </a:r>
            <a:r>
              <a:rPr lang="pl-PL" dirty="0" err="1" smtClean="0"/>
              <a:t>pulmonary</a:t>
            </a:r>
            <a:r>
              <a:rPr lang="pl-PL" dirty="0" smtClean="0"/>
              <a:t> </a:t>
            </a:r>
            <a:r>
              <a:rPr lang="pl-PL" dirty="0" err="1" smtClean="0"/>
              <a:t>osteoarthropathy</a:t>
            </a:r>
            <a:r>
              <a:rPr lang="pl-PL" dirty="0" smtClean="0"/>
              <a:t>, </a:t>
            </a:r>
            <a:r>
              <a:rPr lang="pl-PL" dirty="0" err="1" smtClean="0"/>
              <a:t>gynecomastia</a:t>
            </a:r>
            <a:r>
              <a:rPr lang="pl-PL" dirty="0" smtClean="0"/>
              <a:t>, VIP </a:t>
            </a:r>
            <a:r>
              <a:rPr lang="pl-PL" dirty="0" err="1" smtClean="0"/>
              <a:t>diarrhea</a:t>
            </a:r>
            <a:r>
              <a:rPr lang="pl-PL" dirty="0" smtClean="0"/>
              <a:t>).</a:t>
            </a:r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62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apierosy, Uzale&amp;zdot;nienie, &amp;Sacute;mieci, Nikotyna, Paleni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228865"/>
            <a:ext cx="2808312" cy="9525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 err="1" smtClean="0"/>
              <a:t>Risk</a:t>
            </a:r>
            <a:r>
              <a:rPr lang="pl-PL" dirty="0" smtClean="0"/>
              <a:t> </a:t>
            </a:r>
            <a:r>
              <a:rPr lang="pl-PL" dirty="0" err="1" smtClean="0"/>
              <a:t>factors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b="1" dirty="0" smtClean="0"/>
              <a:t>Smoking </a:t>
            </a:r>
            <a:r>
              <a:rPr lang="pl-PL" b="1" dirty="0" err="1" smtClean="0"/>
              <a:t>tabacco</a:t>
            </a:r>
            <a:r>
              <a:rPr lang="pl-PL" b="1" dirty="0" smtClean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 smtClean="0"/>
              <a:t>disease</a:t>
            </a:r>
            <a:r>
              <a:rPr lang="pl-PL" dirty="0" smtClean="0"/>
              <a:t> </a:t>
            </a:r>
            <a:r>
              <a:rPr lang="pl-PL" dirty="0" err="1" smtClean="0"/>
              <a:t>history</a:t>
            </a:r>
            <a:r>
              <a:rPr lang="pl-PL" dirty="0" smtClean="0"/>
              <a:t> (</a:t>
            </a:r>
            <a:r>
              <a:rPr lang="pl-PL" dirty="0" err="1" smtClean="0"/>
              <a:t>eg</a:t>
            </a:r>
            <a:r>
              <a:rPr lang="pl-PL" dirty="0" smtClean="0"/>
              <a:t>. COPD),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 smtClean="0"/>
              <a:t>previous</a:t>
            </a:r>
            <a:r>
              <a:rPr lang="pl-PL" dirty="0" smtClean="0"/>
              <a:t> </a:t>
            </a:r>
            <a:r>
              <a:rPr lang="pl-PL" dirty="0" err="1" smtClean="0"/>
              <a:t>cancer</a:t>
            </a:r>
            <a:r>
              <a:rPr lang="pl-PL" dirty="0" smtClean="0"/>
              <a:t> </a:t>
            </a:r>
            <a:r>
              <a:rPr lang="pl-PL" dirty="0" err="1" smtClean="0"/>
              <a:t>history</a:t>
            </a:r>
            <a:r>
              <a:rPr lang="pl-PL" dirty="0" smtClean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family </a:t>
            </a:r>
            <a:r>
              <a:rPr lang="pl-PL" dirty="0" err="1" smtClean="0"/>
              <a:t>history</a:t>
            </a:r>
            <a:r>
              <a:rPr lang="pl-PL" dirty="0" smtClean="0"/>
              <a:t> of </a:t>
            </a:r>
            <a:r>
              <a:rPr lang="pl-PL" dirty="0" err="1" smtClean="0"/>
              <a:t>lung</a:t>
            </a:r>
            <a:r>
              <a:rPr lang="pl-PL" dirty="0" smtClean="0"/>
              <a:t> </a:t>
            </a:r>
            <a:r>
              <a:rPr lang="pl-PL" dirty="0" err="1" smtClean="0"/>
              <a:t>cancer</a:t>
            </a:r>
            <a:r>
              <a:rPr lang="pl-PL" dirty="0" smtClean="0"/>
              <a:t>,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 smtClean="0"/>
              <a:t>exposure</a:t>
            </a:r>
            <a:r>
              <a:rPr lang="pl-PL" dirty="0" smtClean="0"/>
              <a:t> to radon, </a:t>
            </a:r>
            <a:r>
              <a:rPr lang="pl-PL" dirty="0" err="1" smtClean="0"/>
              <a:t>arsenic</a:t>
            </a:r>
            <a:r>
              <a:rPr lang="pl-PL" dirty="0" smtClean="0"/>
              <a:t>, </a:t>
            </a:r>
            <a:r>
              <a:rPr lang="pl-PL" dirty="0" err="1" smtClean="0"/>
              <a:t>chromium</a:t>
            </a:r>
            <a:r>
              <a:rPr lang="pl-PL" dirty="0" smtClean="0"/>
              <a:t>, </a:t>
            </a:r>
            <a:r>
              <a:rPr lang="pl-PL" dirty="0" err="1" smtClean="0"/>
              <a:t>asbestos</a:t>
            </a:r>
            <a:r>
              <a:rPr lang="pl-PL" dirty="0" smtClean="0"/>
              <a:t>, </a:t>
            </a:r>
            <a:r>
              <a:rPr lang="pl-PL" dirty="0" err="1" smtClean="0"/>
              <a:t>nickel</a:t>
            </a:r>
            <a:r>
              <a:rPr lang="pl-PL" dirty="0" smtClean="0"/>
              <a:t>, </a:t>
            </a:r>
            <a:r>
              <a:rPr lang="pl-PL" dirty="0" err="1" smtClean="0"/>
              <a:t>cadmium</a:t>
            </a:r>
            <a:r>
              <a:rPr lang="pl-PL" dirty="0" smtClean="0"/>
              <a:t>, </a:t>
            </a:r>
            <a:r>
              <a:rPr lang="pl-PL" dirty="0" err="1" smtClean="0"/>
              <a:t>beryllium</a:t>
            </a:r>
            <a:r>
              <a:rPr lang="pl-PL" dirty="0" smtClean="0"/>
              <a:t>, </a:t>
            </a:r>
            <a:r>
              <a:rPr lang="pl-PL" dirty="0" err="1" smtClean="0"/>
              <a:t>silica</a:t>
            </a:r>
            <a:r>
              <a:rPr lang="pl-PL" dirty="0" smtClean="0"/>
              <a:t> and diesel </a:t>
            </a:r>
            <a:r>
              <a:rPr lang="pl-PL" dirty="0" err="1" smtClean="0"/>
              <a:t>fumes</a:t>
            </a:r>
            <a:r>
              <a:rPr lang="pl-PL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557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5A’s </a:t>
            </a:r>
            <a:r>
              <a:rPr lang="pl-PL" dirty="0" err="1" smtClean="0"/>
              <a:t>framework</a:t>
            </a:r>
            <a:r>
              <a:rPr lang="pl-PL" dirty="0" smtClean="0"/>
              <a:t> – smoking </a:t>
            </a:r>
            <a:r>
              <a:rPr lang="pl-PL" dirty="0" err="1" smtClean="0"/>
              <a:t>cessation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Ask</a:t>
            </a:r>
            <a:endParaRPr lang="pl-PL" dirty="0" smtClean="0"/>
          </a:p>
          <a:p>
            <a:r>
              <a:rPr lang="pl-PL" dirty="0" err="1" smtClean="0"/>
              <a:t>Advice</a:t>
            </a:r>
            <a:endParaRPr lang="pl-PL" dirty="0" smtClean="0"/>
          </a:p>
          <a:p>
            <a:r>
              <a:rPr lang="pl-PL" dirty="0" err="1" smtClean="0"/>
              <a:t>Assess</a:t>
            </a:r>
            <a:endParaRPr lang="pl-PL" dirty="0" smtClean="0"/>
          </a:p>
          <a:p>
            <a:r>
              <a:rPr lang="pl-PL" dirty="0" err="1" smtClean="0"/>
              <a:t>Assist</a:t>
            </a:r>
            <a:endParaRPr lang="pl-PL" dirty="0" smtClean="0"/>
          </a:p>
          <a:p>
            <a:r>
              <a:rPr lang="pl-PL" dirty="0" err="1" smtClean="0"/>
              <a:t>Arrange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4152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Histological</a:t>
            </a:r>
            <a:r>
              <a:rPr lang="pl-PL" dirty="0" smtClean="0"/>
              <a:t> </a:t>
            </a:r>
            <a:r>
              <a:rPr lang="pl-PL" dirty="0" err="1" smtClean="0"/>
              <a:t>types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165282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285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1904</Words>
  <Application>Microsoft Office PowerPoint</Application>
  <PresentationFormat>Pokaz na ekranie (16:10)</PresentationFormat>
  <Paragraphs>211</Paragraphs>
  <Slides>37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0" baseType="lpstr">
      <vt:lpstr>Arial</vt:lpstr>
      <vt:lpstr>Calibri</vt:lpstr>
      <vt:lpstr>Motyw pakietu Office</vt:lpstr>
      <vt:lpstr>LUNG CANCER</vt:lpstr>
      <vt:lpstr>Epidemiology</vt:lpstr>
      <vt:lpstr>Lung cancer in Poland in 2013 (men)</vt:lpstr>
      <vt:lpstr>Lung cancer in Poland in 2013 (women)</vt:lpstr>
      <vt:lpstr>Screening</vt:lpstr>
      <vt:lpstr>Symptoms</vt:lpstr>
      <vt:lpstr>Risk factors</vt:lpstr>
      <vt:lpstr>5A’s framework – smoking cessation</vt:lpstr>
      <vt:lpstr>Histological types</vt:lpstr>
      <vt:lpstr>Biology – non small cell lung cancer</vt:lpstr>
      <vt:lpstr>NSCLC – brain metastasis</vt:lpstr>
      <vt:lpstr>Biology – small cell lung cancer</vt:lpstr>
      <vt:lpstr>Evaluation (1)</vt:lpstr>
      <vt:lpstr>Radiograph – lung cancer</vt:lpstr>
      <vt:lpstr>Examples of metastases in NSCLC</vt:lpstr>
      <vt:lpstr>Evaluation (2)</vt:lpstr>
      <vt:lpstr>FDG PET-CT</vt:lpstr>
      <vt:lpstr>Prognostic factors</vt:lpstr>
      <vt:lpstr>Karnofsky Performance Status</vt:lpstr>
      <vt:lpstr>Lung cancer TNM</vt:lpstr>
      <vt:lpstr>TNM staging – NSCLC and SCLC</vt:lpstr>
      <vt:lpstr>Clinical staging – NSCLC and SCLC</vt:lpstr>
      <vt:lpstr>LD and ED in small cell lung cancer</vt:lpstr>
      <vt:lpstr>Lung cancer treatment</vt:lpstr>
      <vt:lpstr>Non small cell lung cancer - treatment</vt:lpstr>
      <vt:lpstr>Surgery – non small cell lung cancer</vt:lpstr>
      <vt:lpstr>Chemotherapy – non small cell lung cancer</vt:lpstr>
      <vt:lpstr>Radiotherapy – non small cell lung cancer</vt:lpstr>
      <vt:lpstr>SABR for cT1, cN0, cM0, NSCLC tumor in an elderly patient</vt:lpstr>
      <vt:lpstr>Targeted therapies</vt:lpstr>
      <vt:lpstr>Small cell lung cancer - treatment</vt:lpstr>
      <vt:lpstr>Surgery – small cell lung cancer</vt:lpstr>
      <vt:lpstr>Chemotherapy - small cell lung cancer</vt:lpstr>
      <vt:lpstr>Radiotherapy – small cell lung cancer</vt:lpstr>
      <vt:lpstr>Whole brain radiation therapy</vt:lpstr>
      <vt:lpstr>Summary</vt:lpstr>
      <vt:lpstr>Literature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LUNG CANCER</dc:title>
  <dc:creator>Krystian</dc:creator>
  <cp:lastModifiedBy>Krystian</cp:lastModifiedBy>
  <cp:revision>83</cp:revision>
  <dcterms:created xsi:type="dcterms:W3CDTF">2016-09-29T16:07:54Z</dcterms:created>
  <dcterms:modified xsi:type="dcterms:W3CDTF">2018-03-08T23:57:03Z</dcterms:modified>
</cp:coreProperties>
</file>